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9" r:id="rId2"/>
  </p:sldMasterIdLst>
  <p:notesMasterIdLst>
    <p:notesMasterId r:id="rId36"/>
  </p:notesMasterIdLst>
  <p:sldIdLst>
    <p:sldId id="482" r:id="rId3"/>
    <p:sldId id="514" r:id="rId4"/>
    <p:sldId id="562" r:id="rId5"/>
    <p:sldId id="563" r:id="rId6"/>
    <p:sldId id="564" r:id="rId7"/>
    <p:sldId id="565" r:id="rId8"/>
    <p:sldId id="566" r:id="rId9"/>
    <p:sldId id="576" r:id="rId10"/>
    <p:sldId id="567" r:id="rId11"/>
    <p:sldId id="568" r:id="rId12"/>
    <p:sldId id="569" r:id="rId13"/>
    <p:sldId id="572" r:id="rId14"/>
    <p:sldId id="590" r:id="rId15"/>
    <p:sldId id="570" r:id="rId16"/>
    <p:sldId id="588" r:id="rId17"/>
    <p:sldId id="591" r:id="rId18"/>
    <p:sldId id="581" r:id="rId19"/>
    <p:sldId id="586" r:id="rId20"/>
    <p:sldId id="589" r:id="rId21"/>
    <p:sldId id="595" r:id="rId22"/>
    <p:sldId id="587" r:id="rId23"/>
    <p:sldId id="596" r:id="rId24"/>
    <p:sldId id="573" r:id="rId25"/>
    <p:sldId id="584" r:id="rId26"/>
    <p:sldId id="592" r:id="rId27"/>
    <p:sldId id="601" r:id="rId28"/>
    <p:sldId id="602" r:id="rId29"/>
    <p:sldId id="593" r:id="rId30"/>
    <p:sldId id="594" r:id="rId31"/>
    <p:sldId id="574" r:id="rId32"/>
    <p:sldId id="597" r:id="rId33"/>
    <p:sldId id="578" r:id="rId34"/>
    <p:sldId id="59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hdi Goli" initials="MG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05" autoAdjust="0"/>
    <p:restoredTop sz="85129" autoAdjust="0"/>
  </p:normalViewPr>
  <p:slideViewPr>
    <p:cSldViewPr snapToGrid="0">
      <p:cViewPr varScale="1">
        <p:scale>
          <a:sx n="111" d="100"/>
          <a:sy n="111" d="100"/>
        </p:scale>
        <p:origin x="282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3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4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ndrew\Dropbox\cpu%20gpu%20performance%20trends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w\Documents\result%20for%20fusion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win2kserver\business$\Marketing\Eigen%20Benchmarks%2017March2017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960392234207718E-2"/>
          <c:y val="3.8152988608382718E-2"/>
          <c:w val="0.69360595593125796"/>
          <c:h val="0.7980009199880943"/>
        </c:manualLayout>
      </c:layout>
      <c:scatterChart>
        <c:scatterStyle val="lineMarker"/>
        <c:varyColors val="0"/>
        <c:ser>
          <c:idx val="5"/>
          <c:order val="0"/>
          <c:tx>
            <c:v>Google target</c:v>
          </c:tx>
          <c:spPr>
            <a:ln w="28575">
              <a:noFill/>
            </a:ln>
            <a:effectLst>
              <a:glow rad="127000">
                <a:srgbClr val="FFFF00"/>
              </a:glow>
            </a:effectLst>
          </c:spPr>
          <c:marker>
            <c:symbol val="circle"/>
            <c:size val="12"/>
            <c:spPr>
              <a:solidFill>
                <a:srgbClr val="FFC000"/>
              </a:solidFill>
              <a:effectLst>
                <a:glow rad="127000">
                  <a:srgbClr val="FFFF00"/>
                </a:glow>
              </a:effectLst>
            </c:spPr>
          </c:marker>
          <c:xVal>
            <c:numRef>
              <c:f>Sheet1!$M$59</c:f>
              <c:numCache>
                <c:formatCode>m/d/yyyy</c:formatCode>
                <c:ptCount val="1"/>
                <c:pt idx="0">
                  <c:v>44348</c:v>
                </c:pt>
              </c:numCache>
            </c:numRef>
          </c:xVal>
          <c:yVal>
            <c:numRef>
              <c:f>Sheet1!$L$59</c:f>
              <c:numCache>
                <c:formatCode>General</c:formatCode>
                <c:ptCount val="1"/>
                <c:pt idx="0">
                  <c:v>50000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131-422E-851D-805BE818B6CC}"/>
            </c:ext>
          </c:extLst>
        </c:ser>
        <c:ser>
          <c:idx val="4"/>
          <c:order val="1"/>
          <c:tx>
            <c:v>Desktop GPU</c:v>
          </c:tx>
          <c:spPr>
            <a:ln w="28575">
              <a:noFill/>
            </a:ln>
            <a:effectLst>
              <a:glow rad="76200">
                <a:srgbClr val="92D050">
                  <a:alpha val="24000"/>
                </a:srgbClr>
              </a:glow>
            </a:effectLst>
          </c:spPr>
          <c:marker>
            <c:symbol val="diamond"/>
            <c:size val="11"/>
            <c:spPr>
              <a:solidFill>
                <a:srgbClr val="92D050"/>
              </a:solidFill>
              <a:effectLst>
                <a:glow rad="76200">
                  <a:srgbClr val="92D050">
                    <a:alpha val="24000"/>
                  </a:srgbClr>
                </a:glow>
              </a:effectLst>
            </c:spPr>
          </c:marker>
          <c:xVal>
            <c:numRef>
              <c:f>Sheet1!$M$46:$M$56</c:f>
              <c:numCache>
                <c:formatCode>m/d/yyyy</c:formatCode>
                <c:ptCount val="11"/>
                <c:pt idx="0">
                  <c:v>39029</c:v>
                </c:pt>
                <c:pt idx="1">
                  <c:v>39539</c:v>
                </c:pt>
                <c:pt idx="2">
                  <c:v>39616</c:v>
                </c:pt>
                <c:pt idx="3">
                  <c:v>40263</c:v>
                </c:pt>
                <c:pt idx="4">
                  <c:v>40491</c:v>
                </c:pt>
                <c:pt idx="5">
                  <c:v>40990</c:v>
                </c:pt>
                <c:pt idx="6">
                  <c:v>41417</c:v>
                </c:pt>
                <c:pt idx="7">
                  <c:v>38785</c:v>
                </c:pt>
                <c:pt idx="8">
                  <c:v>38670</c:v>
                </c:pt>
                <c:pt idx="9">
                  <c:v>42590</c:v>
                </c:pt>
                <c:pt idx="10">
                  <c:v>41900</c:v>
                </c:pt>
              </c:numCache>
            </c:numRef>
          </c:xVal>
          <c:yVal>
            <c:numRef>
              <c:f>Sheet1!$L$46:$L$56</c:f>
              <c:numCache>
                <c:formatCode>0.00</c:formatCode>
                <c:ptCount val="11"/>
                <c:pt idx="0">
                  <c:v>345.6</c:v>
                </c:pt>
                <c:pt idx="1">
                  <c:v>648.19200000000001</c:v>
                </c:pt>
                <c:pt idx="2">
                  <c:v>933.12</c:v>
                </c:pt>
                <c:pt idx="3">
                  <c:v>1344.96</c:v>
                </c:pt>
                <c:pt idx="4">
                  <c:v>1581.056</c:v>
                </c:pt>
                <c:pt idx="5">
                  <c:v>3090.4319999999998</c:v>
                </c:pt>
                <c:pt idx="6">
                  <c:v>3976.7040000000002</c:v>
                </c:pt>
                <c:pt idx="7">
                  <c:v>476.16</c:v>
                </c:pt>
                <c:pt idx="8">
                  <c:v>319.92</c:v>
                </c:pt>
                <c:pt idx="9">
                  <c:v>8900</c:v>
                </c:pt>
                <c:pt idx="10">
                  <c:v>4612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131-422E-851D-805BE818B6CC}"/>
            </c:ext>
          </c:extLst>
        </c:ser>
        <c:ser>
          <c:idx val="3"/>
          <c:order val="2"/>
          <c:tx>
            <c:v>Integrated GPU</c:v>
          </c:tx>
          <c:spPr>
            <a:ln w="28575">
              <a:noFill/>
            </a:ln>
            <a:effectLst>
              <a:glow rad="76200">
                <a:srgbClr val="FF0000">
                  <a:alpha val="7000"/>
                </a:srgbClr>
              </a:glow>
            </a:effectLst>
          </c:spPr>
          <c:marker>
            <c:symbol val="diamond"/>
            <c:size val="11"/>
            <c:spPr>
              <a:solidFill>
                <a:srgbClr val="FF0000"/>
              </a:solidFill>
              <a:ln cap="sq"/>
              <a:effectLst>
                <a:glow rad="76200">
                  <a:srgbClr val="FF0000">
                    <a:alpha val="7000"/>
                  </a:srgbClr>
                </a:glow>
              </a:effectLst>
            </c:spPr>
          </c:marker>
          <c:dPt>
            <c:idx val="7"/>
            <c:marker>
              <c:spPr>
                <a:solidFill>
                  <a:srgbClr val="FF0000"/>
                </a:solidFill>
                <a:ln cap="sq"/>
              </c:spPr>
            </c:marker>
            <c:bubble3D val="0"/>
            <c:spPr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3-7131-422E-851D-805BE818B6CC}"/>
              </c:ext>
            </c:extLst>
          </c:dPt>
          <c:dPt>
            <c:idx val="8"/>
            <c:marker>
              <c:spPr>
                <a:solidFill>
                  <a:srgbClr val="FF0000"/>
                </a:solidFill>
                <a:ln cap="sq"/>
              </c:spPr>
            </c:marker>
            <c:bubble3D val="0"/>
            <c:spPr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5-7131-422E-851D-805BE818B6CC}"/>
              </c:ext>
            </c:extLst>
          </c:dPt>
          <c:xVal>
            <c:numRef>
              <c:f>Sheet1!$M$37:$M$45</c:f>
              <c:numCache>
                <c:formatCode>m/d/yyyy</c:formatCode>
                <c:ptCount val="9"/>
                <c:pt idx="0">
                  <c:v>40552</c:v>
                </c:pt>
                <c:pt idx="1">
                  <c:v>41022</c:v>
                </c:pt>
                <c:pt idx="2">
                  <c:v>41426</c:v>
                </c:pt>
                <c:pt idx="3">
                  <c:v>40185</c:v>
                </c:pt>
                <c:pt idx="4">
                  <c:v>39769</c:v>
                </c:pt>
                <c:pt idx="5">
                  <c:v>39264</c:v>
                </c:pt>
                <c:pt idx="6">
                  <c:v>38749</c:v>
                </c:pt>
                <c:pt idx="7">
                  <c:v>41821</c:v>
                </c:pt>
                <c:pt idx="8">
                  <c:v>42516</c:v>
                </c:pt>
              </c:numCache>
            </c:numRef>
          </c:xVal>
          <c:yVal>
            <c:numRef>
              <c:f>Sheet1!$L$37:$L$45</c:f>
              <c:numCache>
                <c:formatCode>0.00</c:formatCode>
                <c:ptCount val="9"/>
                <c:pt idx="0">
                  <c:v>129.6</c:v>
                </c:pt>
                <c:pt idx="1">
                  <c:v>294.39999999999998</c:v>
                </c:pt>
                <c:pt idx="2">
                  <c:v>800</c:v>
                </c:pt>
                <c:pt idx="3">
                  <c:v>43.2</c:v>
                </c:pt>
                <c:pt idx="7">
                  <c:v>832</c:v>
                </c:pt>
                <c:pt idx="8">
                  <c:v>1152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7131-422E-851D-805BE818B6CC}"/>
            </c:ext>
          </c:extLst>
        </c:ser>
        <c:ser>
          <c:idx val="1"/>
          <c:order val="3"/>
          <c:tx>
            <c:v>Smartphone GPU</c:v>
          </c:tx>
          <c:spPr>
            <a:ln w="28575">
              <a:noFill/>
            </a:ln>
            <a:effectLst>
              <a:glow rad="177800">
                <a:schemeClr val="accent6">
                  <a:lumMod val="40000"/>
                  <a:lumOff val="60000"/>
                  <a:alpha val="40000"/>
                </a:schemeClr>
              </a:glow>
            </a:effectLst>
          </c:spPr>
          <c:marker>
            <c:symbol val="diamond"/>
            <c:size val="11"/>
            <c:spPr>
              <a:solidFill>
                <a:srgbClr val="FFC000">
                  <a:alpha val="67000"/>
                </a:srgbClr>
              </a:solidFill>
              <a:effectLst>
                <a:glow rad="177800">
                  <a:schemeClr val="accent6">
                    <a:lumMod val="40000"/>
                    <a:lumOff val="60000"/>
                    <a:alpha val="40000"/>
                  </a:schemeClr>
                </a:glow>
              </a:effectLst>
            </c:spPr>
          </c:marker>
          <c:dPt>
            <c:idx val="29"/>
            <c:marker>
              <c:spPr>
                <a:solidFill>
                  <a:srgbClr val="FFC000">
                    <a:alpha val="67000"/>
                  </a:srgbClr>
                </a:solidFill>
                <a:effectLst>
                  <a:glow rad="177800">
                    <a:schemeClr val="accent6">
                      <a:lumMod val="40000"/>
                      <a:lumOff val="60000"/>
                      <a:alpha val="16000"/>
                    </a:schemeClr>
                  </a:glow>
                </a:effectLst>
              </c:spPr>
            </c:marker>
            <c:bubble3D val="0"/>
            <c:spPr>
              <a:ln w="28575">
                <a:noFill/>
              </a:ln>
              <a:effectLst>
                <a:glow rad="177800">
                  <a:schemeClr val="accent6">
                    <a:lumMod val="40000"/>
                    <a:lumOff val="60000"/>
                    <a:alpha val="16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8-7131-422E-851D-805BE818B6CC}"/>
              </c:ext>
            </c:extLst>
          </c:dPt>
          <c:dPt>
            <c:idx val="30"/>
            <c:marker>
              <c:spPr>
                <a:solidFill>
                  <a:srgbClr val="FFC000">
                    <a:alpha val="67000"/>
                  </a:srgbClr>
                </a:solidFill>
                <a:effectLst>
                  <a:glow rad="177800">
                    <a:schemeClr val="accent6">
                      <a:lumMod val="40000"/>
                      <a:lumOff val="60000"/>
                      <a:alpha val="15000"/>
                    </a:schemeClr>
                  </a:glow>
                </a:effectLst>
              </c:spPr>
            </c:marker>
            <c:bubble3D val="0"/>
            <c:spPr>
              <a:ln w="28575">
                <a:noFill/>
              </a:ln>
              <a:effectLst>
                <a:glow rad="177800">
                  <a:schemeClr val="accent6">
                    <a:lumMod val="40000"/>
                    <a:lumOff val="60000"/>
                    <a:alpha val="15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A-7131-422E-851D-805BE818B6CC}"/>
              </c:ext>
            </c:extLst>
          </c:dPt>
          <c:xVal>
            <c:numRef>
              <c:f>Sheet1!$M$2:$M$36</c:f>
              <c:numCache>
                <c:formatCode>m/d/yyyy</c:formatCode>
                <c:ptCount val="35"/>
                <c:pt idx="0">
                  <c:v>38353</c:v>
                </c:pt>
                <c:pt idx="1">
                  <c:v>39234</c:v>
                </c:pt>
                <c:pt idx="2">
                  <c:v>39692</c:v>
                </c:pt>
                <c:pt idx="3">
                  <c:v>39965</c:v>
                </c:pt>
                <c:pt idx="4">
                  <c:v>40057</c:v>
                </c:pt>
                <c:pt idx="5">
                  <c:v>40238</c:v>
                </c:pt>
                <c:pt idx="6">
                  <c:v>40333</c:v>
                </c:pt>
                <c:pt idx="7">
                  <c:v>40421</c:v>
                </c:pt>
                <c:pt idx="8">
                  <c:v>40603</c:v>
                </c:pt>
                <c:pt idx="9">
                  <c:v>40658</c:v>
                </c:pt>
                <c:pt idx="10">
                  <c:v>40665</c:v>
                </c:pt>
                <c:pt idx="11">
                  <c:v>40682</c:v>
                </c:pt>
                <c:pt idx="12">
                  <c:v>40852</c:v>
                </c:pt>
                <c:pt idx="13">
                  <c:v>40862</c:v>
                </c:pt>
                <c:pt idx="14">
                  <c:v>40881</c:v>
                </c:pt>
                <c:pt idx="15">
                  <c:v>40940</c:v>
                </c:pt>
                <c:pt idx="16">
                  <c:v>40960</c:v>
                </c:pt>
                <c:pt idx="17">
                  <c:v>40969</c:v>
                </c:pt>
                <c:pt idx="18">
                  <c:v>41001</c:v>
                </c:pt>
                <c:pt idx="19">
                  <c:v>41058</c:v>
                </c:pt>
                <c:pt idx="20">
                  <c:v>41114</c:v>
                </c:pt>
                <c:pt idx="21">
                  <c:v>41214</c:v>
                </c:pt>
                <c:pt idx="22">
                  <c:v>41226</c:v>
                </c:pt>
                <c:pt idx="23">
                  <c:v>41334</c:v>
                </c:pt>
                <c:pt idx="24">
                  <c:v>41353</c:v>
                </c:pt>
                <c:pt idx="25">
                  <c:v>41395</c:v>
                </c:pt>
                <c:pt idx="26">
                  <c:v>41400</c:v>
                </c:pt>
                <c:pt idx="27">
                  <c:v>41426</c:v>
                </c:pt>
                <c:pt idx="28">
                  <c:v>41487</c:v>
                </c:pt>
                <c:pt idx="29">
                  <c:v>41518</c:v>
                </c:pt>
                <c:pt idx="30">
                  <c:v>41537</c:v>
                </c:pt>
                <c:pt idx="31">
                  <c:v>41426</c:v>
                </c:pt>
                <c:pt idx="32">
                  <c:v>41695</c:v>
                </c:pt>
                <c:pt idx="33">
                  <c:v>41974</c:v>
                </c:pt>
                <c:pt idx="34">
                  <c:v>42370</c:v>
                </c:pt>
              </c:numCache>
            </c:numRef>
          </c:xVal>
          <c:yVal>
            <c:numRef>
              <c:f>Sheet1!$L$2:$L$36</c:f>
              <c:numCache>
                <c:formatCode>0.00</c:formatCode>
                <c:ptCount val="35"/>
                <c:pt idx="0">
                  <c:v>0.82399999999999995</c:v>
                </c:pt>
                <c:pt idx="1">
                  <c:v>0.82399999999999995</c:v>
                </c:pt>
                <c:pt idx="2">
                  <c:v>1.0640000000000001</c:v>
                </c:pt>
                <c:pt idx="3">
                  <c:v>1.2</c:v>
                </c:pt>
                <c:pt idx="4">
                  <c:v>1.6</c:v>
                </c:pt>
                <c:pt idx="5">
                  <c:v>2</c:v>
                </c:pt>
                <c:pt idx="6">
                  <c:v>3.2</c:v>
                </c:pt>
                <c:pt idx="8">
                  <c:v>14.4</c:v>
                </c:pt>
                <c:pt idx="9">
                  <c:v>2.6640000000000001</c:v>
                </c:pt>
                <c:pt idx="10">
                  <c:v>9.5760000000000005</c:v>
                </c:pt>
                <c:pt idx="11">
                  <c:v>3.2</c:v>
                </c:pt>
                <c:pt idx="12">
                  <c:v>2.4</c:v>
                </c:pt>
                <c:pt idx="14">
                  <c:v>6.4</c:v>
                </c:pt>
                <c:pt idx="15">
                  <c:v>14.4</c:v>
                </c:pt>
                <c:pt idx="17">
                  <c:v>25.536000000000001</c:v>
                </c:pt>
                <c:pt idx="18">
                  <c:v>4.16</c:v>
                </c:pt>
                <c:pt idx="19">
                  <c:v>15.84</c:v>
                </c:pt>
                <c:pt idx="20">
                  <c:v>4.16</c:v>
                </c:pt>
                <c:pt idx="21">
                  <c:v>57.6</c:v>
                </c:pt>
                <c:pt idx="22">
                  <c:v>72.488</c:v>
                </c:pt>
                <c:pt idx="23">
                  <c:v>68.096000000000004</c:v>
                </c:pt>
                <c:pt idx="24">
                  <c:v>57.6</c:v>
                </c:pt>
                <c:pt idx="25">
                  <c:v>86.4</c:v>
                </c:pt>
                <c:pt idx="26">
                  <c:v>51.167999999999999</c:v>
                </c:pt>
                <c:pt idx="27">
                  <c:v>96.768000000000001</c:v>
                </c:pt>
                <c:pt idx="28">
                  <c:v>129.6</c:v>
                </c:pt>
                <c:pt idx="29">
                  <c:v>79.2</c:v>
                </c:pt>
                <c:pt idx="30">
                  <c:v>115.2</c:v>
                </c:pt>
                <c:pt idx="31">
                  <c:v>108</c:v>
                </c:pt>
                <c:pt idx="32">
                  <c:v>151.19999999999996</c:v>
                </c:pt>
                <c:pt idx="33">
                  <c:v>211.67999999999998</c:v>
                </c:pt>
                <c:pt idx="34">
                  <c:v>498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B-7131-422E-851D-805BE818B6CC}"/>
            </c:ext>
          </c:extLst>
        </c:ser>
        <c:ser>
          <c:idx val="0"/>
          <c:order val="4"/>
          <c:tx>
            <c:v>Smartphone CPU</c:v>
          </c:tx>
          <c:spPr>
            <a:ln>
              <a:noFill/>
            </a:ln>
            <a:effectLst>
              <a:glow rad="114300">
                <a:schemeClr val="accent1">
                  <a:lumMod val="60000"/>
                  <a:lumOff val="40000"/>
                  <a:alpha val="36000"/>
                </a:schemeClr>
              </a:glow>
              <a:softEdge rad="0"/>
            </a:effectLst>
          </c:spPr>
          <c:marker>
            <c:symbol val="circle"/>
            <c:size val="7"/>
            <c:spPr>
              <a:solidFill>
                <a:schemeClr val="accent1"/>
              </a:solidFill>
              <a:effectLst>
                <a:glow rad="114300">
                  <a:schemeClr val="accent1">
                    <a:lumMod val="60000"/>
                    <a:lumOff val="40000"/>
                    <a:alpha val="36000"/>
                  </a:schemeClr>
                </a:glow>
                <a:softEdge rad="0"/>
              </a:effectLst>
            </c:spPr>
          </c:marker>
          <c:dPt>
            <c:idx val="29"/>
            <c:marker>
              <c:spPr>
                <a:solidFill>
                  <a:schemeClr val="accent1"/>
                </a:solidFill>
                <a:effectLst>
                  <a:glow rad="114300">
                    <a:schemeClr val="accent1">
                      <a:lumMod val="60000"/>
                      <a:lumOff val="40000"/>
                      <a:alpha val="16000"/>
                    </a:schemeClr>
                  </a:glow>
                  <a:softEdge rad="0"/>
                </a:effectLst>
              </c:spPr>
            </c:marker>
            <c:bubble3D val="0"/>
            <c:spPr>
              <a:ln>
                <a:noFill/>
              </a:ln>
              <a:effectLst>
                <a:glow rad="114300">
                  <a:schemeClr val="accent1">
                    <a:lumMod val="60000"/>
                    <a:lumOff val="40000"/>
                    <a:alpha val="16000"/>
                  </a:schemeClr>
                </a:glow>
                <a:softEdge rad="0"/>
              </a:effectLst>
            </c:spPr>
            <c:extLst>
              <c:ext xmlns:c16="http://schemas.microsoft.com/office/drawing/2014/chart" uri="{C3380CC4-5D6E-409C-BE32-E72D297353CC}">
                <c16:uniqueId val="{0000000D-7131-422E-851D-805BE818B6CC}"/>
              </c:ext>
            </c:extLst>
          </c:dPt>
          <c:dPt>
            <c:idx val="30"/>
            <c:marker>
              <c:spPr>
                <a:solidFill>
                  <a:schemeClr val="accent1"/>
                </a:solidFill>
                <a:effectLst>
                  <a:glow rad="114300">
                    <a:schemeClr val="accent1">
                      <a:lumMod val="60000"/>
                      <a:lumOff val="40000"/>
                      <a:alpha val="17000"/>
                    </a:schemeClr>
                  </a:glow>
                  <a:softEdge rad="0"/>
                </a:effectLst>
              </c:spPr>
            </c:marker>
            <c:bubble3D val="0"/>
            <c:spPr>
              <a:ln>
                <a:noFill/>
              </a:ln>
              <a:effectLst>
                <a:glow rad="114300">
                  <a:schemeClr val="accent1">
                    <a:lumMod val="60000"/>
                    <a:lumOff val="40000"/>
                    <a:alpha val="17000"/>
                  </a:schemeClr>
                </a:glow>
                <a:softEdge rad="0"/>
              </a:effectLst>
            </c:spPr>
            <c:extLst>
              <c:ext xmlns:c16="http://schemas.microsoft.com/office/drawing/2014/chart" uri="{C3380CC4-5D6E-409C-BE32-E72D297353CC}">
                <c16:uniqueId val="{0000000F-7131-422E-851D-805BE818B6CC}"/>
              </c:ext>
            </c:extLst>
          </c:dPt>
          <c:xVal>
            <c:numRef>
              <c:f>Sheet1!$M$2:$M$37</c:f>
              <c:numCache>
                <c:formatCode>m/d/yyyy</c:formatCode>
                <c:ptCount val="36"/>
                <c:pt idx="0">
                  <c:v>38353</c:v>
                </c:pt>
                <c:pt idx="1">
                  <c:v>39234</c:v>
                </c:pt>
                <c:pt idx="2">
                  <c:v>39692</c:v>
                </c:pt>
                <c:pt idx="3">
                  <c:v>39965</c:v>
                </c:pt>
                <c:pt idx="4">
                  <c:v>40057</c:v>
                </c:pt>
                <c:pt idx="5">
                  <c:v>40238</c:v>
                </c:pt>
                <c:pt idx="6">
                  <c:v>40333</c:v>
                </c:pt>
                <c:pt idx="7">
                  <c:v>40421</c:v>
                </c:pt>
                <c:pt idx="8">
                  <c:v>40603</c:v>
                </c:pt>
                <c:pt idx="9">
                  <c:v>40658</c:v>
                </c:pt>
                <c:pt idx="10">
                  <c:v>40665</c:v>
                </c:pt>
                <c:pt idx="11">
                  <c:v>40682</c:v>
                </c:pt>
                <c:pt idx="12">
                  <c:v>40852</c:v>
                </c:pt>
                <c:pt idx="13">
                  <c:v>40862</c:v>
                </c:pt>
                <c:pt idx="14">
                  <c:v>40881</c:v>
                </c:pt>
                <c:pt idx="15">
                  <c:v>40940</c:v>
                </c:pt>
                <c:pt idx="16">
                  <c:v>40960</c:v>
                </c:pt>
                <c:pt idx="17">
                  <c:v>40969</c:v>
                </c:pt>
                <c:pt idx="18">
                  <c:v>41001</c:v>
                </c:pt>
                <c:pt idx="19">
                  <c:v>41058</c:v>
                </c:pt>
                <c:pt idx="20">
                  <c:v>41114</c:v>
                </c:pt>
                <c:pt idx="21">
                  <c:v>41214</c:v>
                </c:pt>
                <c:pt idx="22">
                  <c:v>41226</c:v>
                </c:pt>
                <c:pt idx="23">
                  <c:v>41334</c:v>
                </c:pt>
                <c:pt idx="24">
                  <c:v>41353</c:v>
                </c:pt>
                <c:pt idx="25">
                  <c:v>41395</c:v>
                </c:pt>
                <c:pt idx="26">
                  <c:v>41400</c:v>
                </c:pt>
                <c:pt idx="27">
                  <c:v>41426</c:v>
                </c:pt>
                <c:pt idx="28">
                  <c:v>41487</c:v>
                </c:pt>
                <c:pt idx="29">
                  <c:v>41518</c:v>
                </c:pt>
                <c:pt idx="30">
                  <c:v>41537</c:v>
                </c:pt>
                <c:pt idx="31">
                  <c:v>41426</c:v>
                </c:pt>
                <c:pt idx="32">
                  <c:v>41695</c:v>
                </c:pt>
                <c:pt idx="33">
                  <c:v>41974</c:v>
                </c:pt>
                <c:pt idx="34">
                  <c:v>42370</c:v>
                </c:pt>
                <c:pt idx="35">
                  <c:v>40552</c:v>
                </c:pt>
              </c:numCache>
            </c:numRef>
          </c:xVal>
          <c:yVal>
            <c:numRef>
              <c:f>Sheet1!$E$2:$E$37</c:f>
              <c:numCache>
                <c:formatCode>0.00</c:formatCode>
                <c:ptCount val="36"/>
                <c:pt idx="0">
                  <c:v>0.41199999999999998</c:v>
                </c:pt>
                <c:pt idx="1">
                  <c:v>1.6479999999999999</c:v>
                </c:pt>
                <c:pt idx="2">
                  <c:v>2.1320000000000001</c:v>
                </c:pt>
                <c:pt idx="3">
                  <c:v>2.4</c:v>
                </c:pt>
                <c:pt idx="4">
                  <c:v>3.2</c:v>
                </c:pt>
                <c:pt idx="5">
                  <c:v>4</c:v>
                </c:pt>
                <c:pt idx="6">
                  <c:v>4.8</c:v>
                </c:pt>
                <c:pt idx="7">
                  <c:v>8</c:v>
                </c:pt>
                <c:pt idx="8">
                  <c:v>8</c:v>
                </c:pt>
                <c:pt idx="9">
                  <c:v>8</c:v>
                </c:pt>
                <c:pt idx="10">
                  <c:v>11.2</c:v>
                </c:pt>
                <c:pt idx="11">
                  <c:v>19.2</c:v>
                </c:pt>
                <c:pt idx="12">
                  <c:v>8</c:v>
                </c:pt>
                <c:pt idx="13">
                  <c:v>12</c:v>
                </c:pt>
                <c:pt idx="14">
                  <c:v>12</c:v>
                </c:pt>
                <c:pt idx="15">
                  <c:v>11.2</c:v>
                </c:pt>
                <c:pt idx="16">
                  <c:v>12</c:v>
                </c:pt>
                <c:pt idx="17">
                  <c:v>20.8</c:v>
                </c:pt>
                <c:pt idx="18">
                  <c:v>22.4</c:v>
                </c:pt>
                <c:pt idx="19">
                  <c:v>25.6</c:v>
                </c:pt>
                <c:pt idx="20">
                  <c:v>25.6</c:v>
                </c:pt>
                <c:pt idx="21">
                  <c:v>48</c:v>
                </c:pt>
                <c:pt idx="22">
                  <c:v>27.2</c:v>
                </c:pt>
                <c:pt idx="23">
                  <c:v>22.4</c:v>
                </c:pt>
                <c:pt idx="24">
                  <c:v>27.2</c:v>
                </c:pt>
                <c:pt idx="25">
                  <c:v>54.4</c:v>
                </c:pt>
                <c:pt idx="26">
                  <c:v>57.6</c:v>
                </c:pt>
                <c:pt idx="27">
                  <c:v>60.8</c:v>
                </c:pt>
                <c:pt idx="28">
                  <c:v>73.599999999999994</c:v>
                </c:pt>
                <c:pt idx="29">
                  <c:v>36.799999999999997</c:v>
                </c:pt>
                <c:pt idx="30">
                  <c:v>20.8</c:v>
                </c:pt>
                <c:pt idx="31">
                  <c:v>75.52</c:v>
                </c:pt>
                <c:pt idx="32">
                  <c:v>78.400000000000006</c:v>
                </c:pt>
                <c:pt idx="33">
                  <c:v>120</c:v>
                </c:pt>
                <c:pt idx="34">
                  <c:v>64</c:v>
                </c:pt>
                <c:pt idx="35">
                  <c:v>204.8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0-7131-422E-851D-805BE818B6CC}"/>
            </c:ext>
          </c:extLst>
        </c:ser>
        <c:ser>
          <c:idx val="2"/>
          <c:order val="5"/>
          <c:tx>
            <c:v>Desktop CPU</c:v>
          </c:tx>
          <c:spPr>
            <a:ln w="28575">
              <a:noFill/>
            </a:ln>
            <a:effectLst>
              <a:glow rad="63500">
                <a:schemeClr val="accent5">
                  <a:lumMod val="60000"/>
                  <a:lumOff val="40000"/>
                  <a:alpha val="40000"/>
                </a:schemeClr>
              </a:glow>
            </a:effectLst>
          </c:spPr>
          <c:marker>
            <c:symbol val="circle"/>
            <c:size val="11"/>
            <c:spPr>
              <a:solidFill>
                <a:srgbClr val="00B0F0">
                  <a:alpha val="76000"/>
                </a:srgbClr>
              </a:solidFill>
              <a:effectLst>
                <a:glow rad="63500">
                  <a:schemeClr val="accent5">
                    <a:lumMod val="60000"/>
                    <a:lumOff val="40000"/>
                    <a:alpha val="40000"/>
                  </a:schemeClr>
                </a:glow>
              </a:effectLst>
            </c:spPr>
          </c:marker>
          <c:xVal>
            <c:numRef>
              <c:f>Sheet1!$M$37:$M$44</c:f>
              <c:numCache>
                <c:formatCode>m/d/yyyy</c:formatCode>
                <c:ptCount val="8"/>
                <c:pt idx="0">
                  <c:v>40552</c:v>
                </c:pt>
                <c:pt idx="1">
                  <c:v>41022</c:v>
                </c:pt>
                <c:pt idx="2">
                  <c:v>41426</c:v>
                </c:pt>
                <c:pt idx="3">
                  <c:v>40185</c:v>
                </c:pt>
                <c:pt idx="4">
                  <c:v>39769</c:v>
                </c:pt>
                <c:pt idx="5">
                  <c:v>39264</c:v>
                </c:pt>
                <c:pt idx="6">
                  <c:v>38749</c:v>
                </c:pt>
                <c:pt idx="7">
                  <c:v>41821</c:v>
                </c:pt>
              </c:numCache>
            </c:numRef>
          </c:xVal>
          <c:yVal>
            <c:numRef>
              <c:f>Sheet1!$E$37:$E$44</c:f>
              <c:numCache>
                <c:formatCode>0.00</c:formatCode>
                <c:ptCount val="8"/>
                <c:pt idx="0">
                  <c:v>204.8</c:v>
                </c:pt>
                <c:pt idx="1">
                  <c:v>224</c:v>
                </c:pt>
                <c:pt idx="2">
                  <c:v>448</c:v>
                </c:pt>
                <c:pt idx="3">
                  <c:v>102.4</c:v>
                </c:pt>
                <c:pt idx="4">
                  <c:v>102.4</c:v>
                </c:pt>
                <c:pt idx="5">
                  <c:v>48</c:v>
                </c:pt>
                <c:pt idx="6">
                  <c:v>27.2</c:v>
                </c:pt>
                <c:pt idx="7">
                  <c:v>460.8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1-7131-422E-851D-805BE818B6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16245536"/>
        <c:axId val="316246096"/>
      </c:scatterChart>
      <c:valAx>
        <c:axId val="316245536"/>
        <c:scaling>
          <c:orientation val="minMax"/>
          <c:max val="44500"/>
          <c:min val="38130"/>
        </c:scaling>
        <c:delete val="0"/>
        <c:axPos val="b"/>
        <c:majorGridlines>
          <c:spPr>
            <a:ln>
              <a:solidFill>
                <a:schemeClr val="bg1">
                  <a:lumMod val="75000"/>
                </a:schemeClr>
              </a:solidFill>
              <a:prstDash val="sysDot"/>
            </a:ln>
          </c:spPr>
        </c:majorGridlines>
        <c:numFmt formatCode="yyyy" sourceLinked="0"/>
        <c:majorTickMark val="in"/>
        <c:minorTickMark val="none"/>
        <c:tickLblPos val="nextTo"/>
        <c:txPr>
          <a:bodyPr rot="1560000" vert="horz"/>
          <a:lstStyle/>
          <a:p>
            <a:pPr>
              <a:defRPr/>
            </a:pPr>
            <a:endParaRPr lang="en-US"/>
          </a:p>
        </c:txPr>
        <c:crossAx val="316246096"/>
        <c:crossesAt val="0.5"/>
        <c:crossBetween val="midCat"/>
        <c:majorUnit val="365"/>
        <c:minorUnit val="365"/>
      </c:valAx>
      <c:valAx>
        <c:axId val="316246096"/>
        <c:scaling>
          <c:logBase val="2"/>
          <c:orientation val="minMax"/>
          <c:min val="0.5"/>
        </c:scaling>
        <c:delete val="0"/>
        <c:axPos val="l"/>
        <c:majorGridlines/>
        <c:numFmt formatCode="#,##0" sourceLinked="0"/>
        <c:majorTickMark val="out"/>
        <c:minorTickMark val="none"/>
        <c:tickLblPos val="nextTo"/>
        <c:crossAx val="316245536"/>
        <c:crosses val="autoZero"/>
        <c:crossBetween val="midCat"/>
      </c:valAx>
      <c:spPr>
        <a:solidFill>
          <a:schemeClr val="bg1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c:spPr>
    </c:plotArea>
    <c:legend>
      <c:legendPos val="r"/>
      <c:layout>
        <c:manualLayout>
          <c:xMode val="edge"/>
          <c:yMode val="edge"/>
          <c:x val="0.79583544056656186"/>
          <c:y val="4.9518172814877671E-2"/>
          <c:w val="0.19965389769339673"/>
          <c:h val="0.78232587291044731"/>
        </c:manualLayout>
      </c:layout>
      <c:overlay val="0"/>
      <c:spPr>
        <a:solidFill>
          <a:schemeClr val="bg1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c:spPr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spPr>
    <a:noFill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TensorFlow Eigen Kernel Fusion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'[result for fusion2.xlsx]Sheet2'!$I$1</c:f>
              <c:strCache>
                <c:ptCount val="1"/>
                <c:pt idx="0">
                  <c:v>Kernel1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'[result for fusion2.xlsx]Sheet2'!$H$2:$H$9</c:f>
              <c:strCache>
                <c:ptCount val="8"/>
                <c:pt idx="0">
                  <c:v>10</c:v>
                </c:pt>
                <c:pt idx="1">
                  <c:v>Fused</c:v>
                </c:pt>
                <c:pt idx="2">
                  <c:v>80</c:v>
                </c:pt>
                <c:pt idx="3">
                  <c:v>Fused</c:v>
                </c:pt>
                <c:pt idx="4">
                  <c:v>640</c:v>
                </c:pt>
                <c:pt idx="5">
                  <c:v>Fused</c:v>
                </c:pt>
                <c:pt idx="6">
                  <c:v>4096</c:v>
                </c:pt>
                <c:pt idx="7">
                  <c:v>Fused</c:v>
                </c:pt>
              </c:strCache>
            </c:strRef>
          </c:cat>
          <c:val>
            <c:numRef>
              <c:f>'[result for fusion2.xlsx]Sheet2'!$I$2:$I$9</c:f>
              <c:numCache>
                <c:formatCode>General</c:formatCode>
                <c:ptCount val="8"/>
                <c:pt idx="0">
                  <c:v>0.35598872283020588</c:v>
                </c:pt>
                <c:pt idx="2">
                  <c:v>0.34995810124710408</c:v>
                </c:pt>
                <c:pt idx="4">
                  <c:v>0.34600304307116109</c:v>
                </c:pt>
                <c:pt idx="6">
                  <c:v>0.33767157070210507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B0-45B9-8470-89551B4FC05F}"/>
            </c:ext>
          </c:extLst>
        </c:ser>
        <c:ser>
          <c:idx val="1"/>
          <c:order val="1"/>
          <c:tx>
            <c:strRef>
              <c:f>'[result for fusion2.xlsx]Sheet2'!$J$1</c:f>
              <c:strCache>
                <c:ptCount val="1"/>
                <c:pt idx="0">
                  <c:v>Kernel2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'[result for fusion2.xlsx]Sheet2'!$H$2:$H$9</c:f>
              <c:strCache>
                <c:ptCount val="8"/>
                <c:pt idx="0">
                  <c:v>10</c:v>
                </c:pt>
                <c:pt idx="1">
                  <c:v>Fused</c:v>
                </c:pt>
                <c:pt idx="2">
                  <c:v>80</c:v>
                </c:pt>
                <c:pt idx="3">
                  <c:v>Fused</c:v>
                </c:pt>
                <c:pt idx="4">
                  <c:v>640</c:v>
                </c:pt>
                <c:pt idx="5">
                  <c:v>Fused</c:v>
                </c:pt>
                <c:pt idx="6">
                  <c:v>4096</c:v>
                </c:pt>
                <c:pt idx="7">
                  <c:v>Fused</c:v>
                </c:pt>
              </c:strCache>
            </c:strRef>
          </c:cat>
          <c:val>
            <c:numRef>
              <c:f>'[result for fusion2.xlsx]Sheet2'!$J$2:$J$9</c:f>
              <c:numCache>
                <c:formatCode>General</c:formatCode>
                <c:ptCount val="8"/>
                <c:pt idx="0">
                  <c:v>0.35337153019876522</c:v>
                </c:pt>
                <c:pt idx="2">
                  <c:v>0.3660965150096121</c:v>
                </c:pt>
                <c:pt idx="4">
                  <c:v>0.3472392907303371</c:v>
                </c:pt>
                <c:pt idx="6">
                  <c:v>0.33628834295908999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B0-45B9-8470-89551B4FC05F}"/>
            </c:ext>
          </c:extLst>
        </c:ser>
        <c:ser>
          <c:idx val="2"/>
          <c:order val="2"/>
          <c:tx>
            <c:strRef>
              <c:f>'[result for fusion2.xlsx]Sheet2'!$K$1</c:f>
              <c:strCache>
                <c:ptCount val="1"/>
                <c:pt idx="0">
                  <c:v>Kernel3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'[result for fusion2.xlsx]Sheet2'!$H$2:$H$9</c:f>
              <c:strCache>
                <c:ptCount val="8"/>
                <c:pt idx="0">
                  <c:v>10</c:v>
                </c:pt>
                <c:pt idx="1">
                  <c:v>Fused</c:v>
                </c:pt>
                <c:pt idx="2">
                  <c:v>80</c:v>
                </c:pt>
                <c:pt idx="3">
                  <c:v>Fused</c:v>
                </c:pt>
                <c:pt idx="4">
                  <c:v>640</c:v>
                </c:pt>
                <c:pt idx="5">
                  <c:v>Fused</c:v>
                </c:pt>
                <c:pt idx="6">
                  <c:v>4096</c:v>
                </c:pt>
                <c:pt idx="7">
                  <c:v>Fused</c:v>
                </c:pt>
              </c:strCache>
            </c:strRef>
          </c:cat>
          <c:val>
            <c:numRef>
              <c:f>'[result for fusion2.xlsx]Sheet2'!$K$2:$K$9</c:f>
              <c:numCache>
                <c:formatCode>General</c:formatCode>
                <c:ptCount val="8"/>
                <c:pt idx="0">
                  <c:v>0.31313345661422182</c:v>
                </c:pt>
                <c:pt idx="2">
                  <c:v>0.3139547493468724</c:v>
                </c:pt>
                <c:pt idx="4">
                  <c:v>0.31709386704119852</c:v>
                </c:pt>
                <c:pt idx="6">
                  <c:v>0.32707903321374393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CB0-45B9-8470-89551B4FC05F}"/>
            </c:ext>
          </c:extLst>
        </c:ser>
        <c:ser>
          <c:idx val="3"/>
          <c:order val="3"/>
          <c:tx>
            <c:strRef>
              <c:f>'[result for fusion2.xlsx]Sheet2'!$L$1</c:f>
              <c:strCache>
                <c:ptCount val="1"/>
                <c:pt idx="0">
                  <c:v>Fused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solidFill>
                <a:srgbClr val="7030A0"/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'[result for fusion2.xlsx]Sheet2'!$H$2:$H$9</c:f>
              <c:strCache>
                <c:ptCount val="8"/>
                <c:pt idx="0">
                  <c:v>10</c:v>
                </c:pt>
                <c:pt idx="1">
                  <c:v>Fused</c:v>
                </c:pt>
                <c:pt idx="2">
                  <c:v>80</c:v>
                </c:pt>
                <c:pt idx="3">
                  <c:v>Fused</c:v>
                </c:pt>
                <c:pt idx="4">
                  <c:v>640</c:v>
                </c:pt>
                <c:pt idx="5">
                  <c:v>Fused</c:v>
                </c:pt>
                <c:pt idx="6">
                  <c:v>4096</c:v>
                </c:pt>
                <c:pt idx="7">
                  <c:v>Fused</c:v>
                </c:pt>
              </c:strCache>
            </c:strRef>
          </c:cat>
          <c:val>
            <c:numRef>
              <c:f>'[result for fusion2.xlsx]Sheet2'!$L$2:$L$9</c:f>
              <c:numCache>
                <c:formatCode>General</c:formatCode>
                <c:ptCount val="8"/>
                <c:pt idx="1">
                  <c:v>0.44000161679853683</c:v>
                </c:pt>
                <c:pt idx="3">
                  <c:v>0.42352245280228717</c:v>
                </c:pt>
                <c:pt idx="5">
                  <c:v>0.45741163389513112</c:v>
                </c:pt>
                <c:pt idx="7">
                  <c:v>0.50183575767835864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CB0-45B9-8470-89551B4FC0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96313640"/>
        <c:axId val="596312000"/>
      </c:barChart>
      <c:catAx>
        <c:axId val="596313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6312000"/>
        <c:crosses val="autoZero"/>
        <c:auto val="1"/>
        <c:lblAlgn val="ctr"/>
        <c:lblOffset val="100"/>
        <c:noMultiLvlLbl val="0"/>
      </c:catAx>
      <c:valAx>
        <c:axId val="596312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Normalized time (lower is better)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63136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800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sz="800"/>
              <a:t>Performance</a:t>
            </a:r>
            <a:r>
              <a:rPr lang="en-US" sz="800" baseline="0"/>
              <a:t> i</a:t>
            </a:r>
            <a:r>
              <a:rPr lang="en-US" sz="800"/>
              <a:t>mprovement at size 4,000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Tabled!$H$1</c:f>
              <c:strCache>
                <c:ptCount val="1"/>
                <c:pt idx="0">
                  <c:v>Improvement at 4,000</c:v>
                </c:pt>
              </c:strCache>
            </c:strRef>
          </c:tx>
          <c:spPr>
            <a:solidFill>
              <a:srgbClr val="92D050">
                <a:alpha val="70196"/>
              </a:srgbClr>
            </a:solidFill>
            <a:ln>
              <a:noFill/>
            </a:ln>
            <a:effectLst/>
          </c:spPr>
          <c:invertIfNegative val="1"/>
          <c:cat>
            <c:strRef>
              <c:f>Tabled!$A$2:$A$26</c:f>
              <c:strCache>
                <c:ptCount val="25"/>
                <c:pt idx="0">
                  <c:v>rowChip</c:v>
                </c:pt>
                <c:pt idx="1">
                  <c:v>colChip</c:v>
                </c:pt>
                <c:pt idx="2">
                  <c:v>fullReduction</c:v>
                </c:pt>
                <c:pt idx="3">
                  <c:v>contraction Nx64xN</c:v>
                </c:pt>
                <c:pt idx="4">
                  <c:v>rowReduction</c:v>
                </c:pt>
                <c:pt idx="5">
                  <c:v>slicing</c:v>
                </c:pt>
                <c:pt idx="6">
                  <c:v>colReduction</c:v>
                </c:pt>
                <c:pt idx="7">
                  <c:v>contraction NxNxN</c:v>
                </c:pt>
                <c:pt idx="8">
                  <c:v>convolution 1x7</c:v>
                </c:pt>
                <c:pt idx="9">
                  <c:v>convolution 7x1</c:v>
                </c:pt>
                <c:pt idx="10">
                  <c:v>striding</c:v>
                </c:pt>
                <c:pt idx="11">
                  <c:v>convolution 7x4</c:v>
                </c:pt>
                <c:pt idx="12">
                  <c:v>convolution 4x7</c:v>
                </c:pt>
                <c:pt idx="13">
                  <c:v>padding</c:v>
                </c:pt>
                <c:pt idx="14">
                  <c:v>contraction NxNx64</c:v>
                </c:pt>
                <c:pt idx="15">
                  <c:v>contraction 64xNxN</c:v>
                </c:pt>
                <c:pt idx="16">
                  <c:v>shuffling</c:v>
                </c:pt>
                <c:pt idx="17">
                  <c:v>memcpy</c:v>
                </c:pt>
                <c:pt idx="18">
                  <c:v>typeCasting</c:v>
                </c:pt>
                <c:pt idx="19">
                  <c:v>convolution 64x7</c:v>
                </c:pt>
                <c:pt idx="20">
                  <c:v>convolution 7x64</c:v>
                </c:pt>
                <c:pt idx="21">
                  <c:v>transcendentalFunc</c:v>
                </c:pt>
                <c:pt idx="22">
                  <c:v>broadcasting</c:v>
                </c:pt>
                <c:pt idx="23">
                  <c:v>coeffWiseOp</c:v>
                </c:pt>
                <c:pt idx="24">
                  <c:v>algebraicFunc</c:v>
                </c:pt>
              </c:strCache>
            </c:strRef>
          </c:cat>
          <c:val>
            <c:numRef>
              <c:f>Tabled!$H$2:$H$26</c:f>
              <c:numCache>
                <c:formatCode>0.0%</c:formatCode>
                <c:ptCount val="25"/>
                <c:pt idx="0">
                  <c:v>-0.99480150345008134</c:v>
                </c:pt>
                <c:pt idx="1">
                  <c:v>-0.96784216540838253</c:v>
                </c:pt>
                <c:pt idx="2">
                  <c:v>-0.45508351628599675</c:v>
                </c:pt>
                <c:pt idx="3">
                  <c:v>0.32891371821264759</c:v>
                </c:pt>
                <c:pt idx="4">
                  <c:v>0.3533857865079888</c:v>
                </c:pt>
                <c:pt idx="5">
                  <c:v>0.5187458875246751</c:v>
                </c:pt>
                <c:pt idx="6">
                  <c:v>1.5719510873491802</c:v>
                </c:pt>
                <c:pt idx="7">
                  <c:v>1.984494840563285</c:v>
                </c:pt>
                <c:pt idx="8">
                  <c:v>2.1397766776499743</c:v>
                </c:pt>
                <c:pt idx="9">
                  <c:v>2.3592168000037805</c:v>
                </c:pt>
                <c:pt idx="10">
                  <c:v>2.6595306478465921</c:v>
                </c:pt>
                <c:pt idx="11">
                  <c:v>2.8150911923083037</c:v>
                </c:pt>
                <c:pt idx="12">
                  <c:v>2.9020987180034434</c:v>
                </c:pt>
                <c:pt idx="13">
                  <c:v>3.1512609877220781</c:v>
                </c:pt>
                <c:pt idx="14">
                  <c:v>3.3680576961674378</c:v>
                </c:pt>
                <c:pt idx="15">
                  <c:v>3.9437262827984636</c:v>
                </c:pt>
                <c:pt idx="16">
                  <c:v>4.4051773439944757</c:v>
                </c:pt>
                <c:pt idx="17">
                  <c:v>5.2333945575572836</c:v>
                </c:pt>
                <c:pt idx="18">
                  <c:v>5.3584182921798567</c:v>
                </c:pt>
                <c:pt idx="19">
                  <c:v>5.4525458709492911</c:v>
                </c:pt>
                <c:pt idx="20">
                  <c:v>5.5261150672287132</c:v>
                </c:pt>
                <c:pt idx="21">
                  <c:v>6.3474245736773067</c:v>
                </c:pt>
                <c:pt idx="22">
                  <c:v>7.4889719727940545</c:v>
                </c:pt>
                <c:pt idx="23">
                  <c:v>15.87643019286519</c:v>
                </c:pt>
                <c:pt idx="24">
                  <c:v>16.447496311724379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0000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0-09D4-466F-A7C3-F847286738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492938760"/>
        <c:axId val="492937120"/>
      </c:barChart>
      <c:catAx>
        <c:axId val="492938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2937120"/>
        <c:crosses val="autoZero"/>
        <c:auto val="1"/>
        <c:lblAlgn val="ctr"/>
        <c:lblOffset val="100"/>
        <c:noMultiLvlLbl val="0"/>
      </c:catAx>
      <c:valAx>
        <c:axId val="492937120"/>
        <c:scaling>
          <c:orientation val="minMax"/>
          <c:min val="-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#,##0\x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2938760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ysClr val="windowText" lastClr="000000"/>
      </a:solidFill>
      <a:round/>
    </a:ln>
    <a:effectLst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FAECB2-1BD2-46B0-BC96-00056F980C8F}" type="doc">
      <dgm:prSet loTypeId="urn:microsoft.com/office/officeart/2005/8/layout/funnel1" loCatId="relationship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483F9777-7D4F-4045-8D5E-F09BB065E0AF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C++ single-source lets us create customizable graph models</a:t>
          </a:r>
        </a:p>
      </dgm:t>
    </dgm:pt>
    <dgm:pt modelId="{0F46EE9D-B8DF-4BD4-AF59-F4ABFD027262}" type="parTrans" cxnId="{5E595DA6-649C-49E3-A7F5-39E6831D9FF3}">
      <dgm:prSet/>
      <dgm:spPr/>
      <dgm:t>
        <a:bodyPr/>
        <a:lstStyle/>
        <a:p>
          <a:endParaRPr lang="en-US"/>
        </a:p>
      </dgm:t>
    </dgm:pt>
    <dgm:pt modelId="{6FC16797-4491-4FA8-885F-9F06ED2D2571}" type="sibTrans" cxnId="{5E595DA6-649C-49E3-A7F5-39E6831D9FF3}">
      <dgm:prSet/>
      <dgm:spPr/>
      <dgm:t>
        <a:bodyPr/>
        <a:lstStyle/>
        <a:p>
          <a:endParaRPr lang="en-US"/>
        </a:p>
      </dgm:t>
    </dgm:pt>
    <dgm:pt modelId="{69371AF9-F7CC-403A-9267-4B3D5B74C477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Single-source is most widely-adopted machine learning programming model</a:t>
          </a:r>
        </a:p>
      </dgm:t>
    </dgm:pt>
    <dgm:pt modelId="{966B6F1F-6E95-421B-A456-C191C17D689F}" type="parTrans" cxnId="{F4345468-5906-4A22-AF30-3E8ED8E5CC67}">
      <dgm:prSet/>
      <dgm:spPr/>
      <dgm:t>
        <a:bodyPr/>
        <a:lstStyle/>
        <a:p>
          <a:endParaRPr lang="en-US"/>
        </a:p>
      </dgm:t>
    </dgm:pt>
    <dgm:pt modelId="{5D777464-5F3C-498A-933D-17989E0B2D26}" type="sibTrans" cxnId="{F4345468-5906-4A22-AF30-3E8ED8E5CC67}">
      <dgm:prSet/>
      <dgm:spPr/>
      <dgm:t>
        <a:bodyPr/>
        <a:lstStyle/>
        <a:p>
          <a:endParaRPr lang="en-US"/>
        </a:p>
      </dgm:t>
    </dgm:pt>
    <dgm:pt modelId="{42982035-2F8F-4EC7-A550-B5EAB83B853F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OpenCL lets us run on a very wide range of accelerators now and in the future</a:t>
          </a:r>
        </a:p>
      </dgm:t>
    </dgm:pt>
    <dgm:pt modelId="{8148CE75-3E73-414C-8C23-053B8E10EF3A}" type="parTrans" cxnId="{5C6B0B26-404B-452C-B381-8C94DC93E5AF}">
      <dgm:prSet/>
      <dgm:spPr/>
      <dgm:t>
        <a:bodyPr/>
        <a:lstStyle/>
        <a:p>
          <a:endParaRPr lang="en-US"/>
        </a:p>
      </dgm:t>
    </dgm:pt>
    <dgm:pt modelId="{D59C22A0-D759-4CCA-9271-B1B253EEC3B1}" type="sibTrans" cxnId="{5C6B0B26-404B-452C-B381-8C94DC93E5AF}">
      <dgm:prSet/>
      <dgm:spPr/>
      <dgm:t>
        <a:bodyPr/>
        <a:lstStyle/>
        <a:p>
          <a:endParaRPr lang="en-US"/>
        </a:p>
      </dgm:t>
    </dgm:pt>
    <dgm:pt modelId="{5DBD06C6-4CE6-49A0-A69E-725C8EE80B30}">
      <dgm:prSet phldrT="[Text]"/>
      <dgm:spPr/>
      <dgm:t>
        <a:bodyPr/>
        <a:lstStyle/>
        <a:p>
          <a:r>
            <a:rPr lang="en-GB"/>
            <a:t>SYCL combines C++ single-source with OpenCL acceleration</a:t>
          </a:r>
          <a:endParaRPr lang="en-US" dirty="0"/>
        </a:p>
      </dgm:t>
    </dgm:pt>
    <dgm:pt modelId="{1F1BA9E9-D5B8-4A9E-9404-3F717C49CD91}" type="parTrans" cxnId="{B4D14061-BBE5-4F49-B9F5-F613BA56F72B}">
      <dgm:prSet/>
      <dgm:spPr/>
      <dgm:t>
        <a:bodyPr/>
        <a:lstStyle/>
        <a:p>
          <a:endParaRPr lang="en-US"/>
        </a:p>
      </dgm:t>
    </dgm:pt>
    <dgm:pt modelId="{B208AEED-A934-439F-8307-D95984EF0685}" type="sibTrans" cxnId="{B4D14061-BBE5-4F49-B9F5-F613BA56F72B}">
      <dgm:prSet/>
      <dgm:spPr/>
      <dgm:t>
        <a:bodyPr/>
        <a:lstStyle/>
        <a:p>
          <a:endParaRPr lang="en-US"/>
        </a:p>
      </dgm:t>
    </dgm:pt>
    <dgm:pt modelId="{2DF72589-348D-4D4A-AB5B-37C7C6CADE11}" type="pres">
      <dgm:prSet presAssocID="{03FAECB2-1BD2-46B0-BC96-00056F980C8F}" presName="Name0" presStyleCnt="0">
        <dgm:presLayoutVars>
          <dgm:chMax val="4"/>
          <dgm:resizeHandles val="exact"/>
        </dgm:presLayoutVars>
      </dgm:prSet>
      <dgm:spPr/>
    </dgm:pt>
    <dgm:pt modelId="{A16956F6-4A59-400D-A23B-3F2C44C972BD}" type="pres">
      <dgm:prSet presAssocID="{03FAECB2-1BD2-46B0-BC96-00056F980C8F}" presName="ellipse" presStyleLbl="trBgShp" presStyleIdx="0" presStyleCnt="1"/>
      <dgm:spPr/>
    </dgm:pt>
    <dgm:pt modelId="{54903342-339E-40C9-9F02-164348C858FB}" type="pres">
      <dgm:prSet presAssocID="{03FAECB2-1BD2-46B0-BC96-00056F980C8F}" presName="arrow1" presStyleLbl="fgShp" presStyleIdx="0" presStyleCnt="1"/>
      <dgm:spPr/>
    </dgm:pt>
    <dgm:pt modelId="{494133D1-455A-4A2A-8DBF-9B2ECB4CB3FE}" type="pres">
      <dgm:prSet presAssocID="{03FAECB2-1BD2-46B0-BC96-00056F980C8F}" presName="rectangle" presStyleLbl="revTx" presStyleIdx="0" presStyleCnt="1">
        <dgm:presLayoutVars>
          <dgm:bulletEnabled val="1"/>
        </dgm:presLayoutVars>
      </dgm:prSet>
      <dgm:spPr/>
    </dgm:pt>
    <dgm:pt modelId="{CA7C8571-AD85-4A8E-B772-123040E80897}" type="pres">
      <dgm:prSet presAssocID="{69371AF9-F7CC-403A-9267-4B3D5B74C477}" presName="item1" presStyleLbl="node1" presStyleIdx="0" presStyleCnt="3">
        <dgm:presLayoutVars>
          <dgm:bulletEnabled val="1"/>
        </dgm:presLayoutVars>
      </dgm:prSet>
      <dgm:spPr/>
    </dgm:pt>
    <dgm:pt modelId="{82B5612A-01D4-4169-8098-97BBC1A89DB1}" type="pres">
      <dgm:prSet presAssocID="{42982035-2F8F-4EC7-A550-B5EAB83B853F}" presName="item2" presStyleLbl="node1" presStyleIdx="1" presStyleCnt="3">
        <dgm:presLayoutVars>
          <dgm:bulletEnabled val="1"/>
        </dgm:presLayoutVars>
      </dgm:prSet>
      <dgm:spPr/>
    </dgm:pt>
    <dgm:pt modelId="{2656CFFA-F41B-441D-8F4A-11CC146C9710}" type="pres">
      <dgm:prSet presAssocID="{5DBD06C6-4CE6-49A0-A69E-725C8EE80B30}" presName="item3" presStyleLbl="node1" presStyleIdx="2" presStyleCnt="3">
        <dgm:presLayoutVars>
          <dgm:bulletEnabled val="1"/>
        </dgm:presLayoutVars>
      </dgm:prSet>
      <dgm:spPr/>
    </dgm:pt>
    <dgm:pt modelId="{6CFD40D7-4F65-4615-9C0F-811E54A9192A}" type="pres">
      <dgm:prSet presAssocID="{03FAECB2-1BD2-46B0-BC96-00056F980C8F}" presName="funnel" presStyleLbl="trAlignAcc1" presStyleIdx="0" presStyleCnt="1"/>
      <dgm:spPr/>
    </dgm:pt>
  </dgm:ptLst>
  <dgm:cxnLst>
    <dgm:cxn modelId="{98CF8B07-2DB4-46CC-9D86-5ADC5032D029}" type="presOf" srcId="{483F9777-7D4F-4045-8D5E-F09BB065E0AF}" destId="{2656CFFA-F41B-441D-8F4A-11CC146C9710}" srcOrd="0" destOrd="0" presId="urn:microsoft.com/office/officeart/2005/8/layout/funnel1"/>
    <dgm:cxn modelId="{5C6B0B26-404B-452C-B381-8C94DC93E5AF}" srcId="{03FAECB2-1BD2-46B0-BC96-00056F980C8F}" destId="{42982035-2F8F-4EC7-A550-B5EAB83B853F}" srcOrd="2" destOrd="0" parTransId="{8148CE75-3E73-414C-8C23-053B8E10EF3A}" sibTransId="{D59C22A0-D759-4CCA-9271-B1B253EEC3B1}"/>
    <dgm:cxn modelId="{F6321332-206A-4252-AFD1-6EA44CF1A312}" type="presOf" srcId="{03FAECB2-1BD2-46B0-BC96-00056F980C8F}" destId="{2DF72589-348D-4D4A-AB5B-37C7C6CADE11}" srcOrd="0" destOrd="0" presId="urn:microsoft.com/office/officeart/2005/8/layout/funnel1"/>
    <dgm:cxn modelId="{B4D14061-BBE5-4F49-B9F5-F613BA56F72B}" srcId="{03FAECB2-1BD2-46B0-BC96-00056F980C8F}" destId="{5DBD06C6-4CE6-49A0-A69E-725C8EE80B30}" srcOrd="3" destOrd="0" parTransId="{1F1BA9E9-D5B8-4A9E-9404-3F717C49CD91}" sibTransId="{B208AEED-A934-439F-8307-D95984EF0685}"/>
    <dgm:cxn modelId="{F4345468-5906-4A22-AF30-3E8ED8E5CC67}" srcId="{03FAECB2-1BD2-46B0-BC96-00056F980C8F}" destId="{69371AF9-F7CC-403A-9267-4B3D5B74C477}" srcOrd="1" destOrd="0" parTransId="{966B6F1F-6E95-421B-A456-C191C17D689F}" sibTransId="{5D777464-5F3C-498A-933D-17989E0B2D26}"/>
    <dgm:cxn modelId="{AD12E67F-EED4-4191-9E24-C6F84EA4EB88}" type="presOf" srcId="{42982035-2F8F-4EC7-A550-B5EAB83B853F}" destId="{CA7C8571-AD85-4A8E-B772-123040E80897}" srcOrd="0" destOrd="0" presId="urn:microsoft.com/office/officeart/2005/8/layout/funnel1"/>
    <dgm:cxn modelId="{79890798-12C9-4110-9B8B-D6413BB9D88C}" type="presOf" srcId="{69371AF9-F7CC-403A-9267-4B3D5B74C477}" destId="{82B5612A-01D4-4169-8098-97BBC1A89DB1}" srcOrd="0" destOrd="0" presId="urn:microsoft.com/office/officeart/2005/8/layout/funnel1"/>
    <dgm:cxn modelId="{5E595DA6-649C-49E3-A7F5-39E6831D9FF3}" srcId="{03FAECB2-1BD2-46B0-BC96-00056F980C8F}" destId="{483F9777-7D4F-4045-8D5E-F09BB065E0AF}" srcOrd="0" destOrd="0" parTransId="{0F46EE9D-B8DF-4BD4-AF59-F4ABFD027262}" sibTransId="{6FC16797-4491-4FA8-885F-9F06ED2D2571}"/>
    <dgm:cxn modelId="{90707CDA-02ED-4774-93BF-1DC48A073118}" type="presOf" srcId="{5DBD06C6-4CE6-49A0-A69E-725C8EE80B30}" destId="{494133D1-455A-4A2A-8DBF-9B2ECB4CB3FE}" srcOrd="0" destOrd="0" presId="urn:microsoft.com/office/officeart/2005/8/layout/funnel1"/>
    <dgm:cxn modelId="{E65E4163-BED0-478E-B399-29443E22BECD}" type="presParOf" srcId="{2DF72589-348D-4D4A-AB5B-37C7C6CADE11}" destId="{A16956F6-4A59-400D-A23B-3F2C44C972BD}" srcOrd="0" destOrd="0" presId="urn:microsoft.com/office/officeart/2005/8/layout/funnel1"/>
    <dgm:cxn modelId="{2354AE55-F6C9-45DC-8A2A-208166A6859C}" type="presParOf" srcId="{2DF72589-348D-4D4A-AB5B-37C7C6CADE11}" destId="{54903342-339E-40C9-9F02-164348C858FB}" srcOrd="1" destOrd="0" presId="urn:microsoft.com/office/officeart/2005/8/layout/funnel1"/>
    <dgm:cxn modelId="{958F6BB9-DD44-4ECB-A061-1A64ACF2F007}" type="presParOf" srcId="{2DF72589-348D-4D4A-AB5B-37C7C6CADE11}" destId="{494133D1-455A-4A2A-8DBF-9B2ECB4CB3FE}" srcOrd="2" destOrd="0" presId="urn:microsoft.com/office/officeart/2005/8/layout/funnel1"/>
    <dgm:cxn modelId="{A82840E2-CFA2-4833-8076-A3DE6B282FB9}" type="presParOf" srcId="{2DF72589-348D-4D4A-AB5B-37C7C6CADE11}" destId="{CA7C8571-AD85-4A8E-B772-123040E80897}" srcOrd="3" destOrd="0" presId="urn:microsoft.com/office/officeart/2005/8/layout/funnel1"/>
    <dgm:cxn modelId="{4D0691C9-DB2F-44E8-B6A5-72444DFA95EA}" type="presParOf" srcId="{2DF72589-348D-4D4A-AB5B-37C7C6CADE11}" destId="{82B5612A-01D4-4169-8098-97BBC1A89DB1}" srcOrd="4" destOrd="0" presId="urn:microsoft.com/office/officeart/2005/8/layout/funnel1"/>
    <dgm:cxn modelId="{80C1DEEF-0150-40F6-BCAC-2B064F08DD54}" type="presParOf" srcId="{2DF72589-348D-4D4A-AB5B-37C7C6CADE11}" destId="{2656CFFA-F41B-441D-8F4A-11CC146C9710}" srcOrd="5" destOrd="0" presId="urn:microsoft.com/office/officeart/2005/8/layout/funnel1"/>
    <dgm:cxn modelId="{AB477ED8-9EF5-4F37-9174-672B5E0DC667}" type="presParOf" srcId="{2DF72589-348D-4D4A-AB5B-37C7C6CADE11}" destId="{6CFD40D7-4F65-4615-9C0F-811E54A9192A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6956F6-4A59-400D-A23B-3F2C44C972BD}">
      <dsp:nvSpPr>
        <dsp:cNvPr id="0" name=""/>
        <dsp:cNvSpPr/>
      </dsp:nvSpPr>
      <dsp:spPr>
        <a:xfrm>
          <a:off x="1565832" y="250189"/>
          <a:ext cx="4965309" cy="1724386"/>
        </a:xfrm>
        <a:prstGeom prst="ellipse">
          <a:avLst/>
        </a:prstGeom>
        <a:solidFill>
          <a:schemeClr val="accent3">
            <a:tint val="50000"/>
            <a:alpha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903342-339E-40C9-9F02-164348C858FB}">
      <dsp:nvSpPr>
        <dsp:cNvPr id="0" name=""/>
        <dsp:cNvSpPr/>
      </dsp:nvSpPr>
      <dsp:spPr>
        <a:xfrm>
          <a:off x="3575050" y="4472627"/>
          <a:ext cx="962269" cy="615852"/>
        </a:xfrm>
        <a:prstGeom prst="downArrow">
          <a:avLst/>
        </a:prstGeom>
        <a:solidFill>
          <a:schemeClr val="accent3">
            <a:tint val="5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4133D1-455A-4A2A-8DBF-9B2ECB4CB3FE}">
      <dsp:nvSpPr>
        <dsp:cNvPr id="0" name=""/>
        <dsp:cNvSpPr/>
      </dsp:nvSpPr>
      <dsp:spPr>
        <a:xfrm>
          <a:off x="1746738" y="4965309"/>
          <a:ext cx="4618892" cy="11547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SYCL combines C++ single-source with OpenCL acceleration</a:t>
          </a:r>
          <a:endParaRPr lang="en-US" sz="2500" kern="1200" dirty="0"/>
        </a:p>
      </dsp:txBody>
      <dsp:txXfrm>
        <a:off x="1746738" y="4965309"/>
        <a:ext cx="4618892" cy="1154723"/>
      </dsp:txXfrm>
    </dsp:sp>
    <dsp:sp modelId="{CA7C8571-AD85-4A8E-B772-123040E80897}">
      <dsp:nvSpPr>
        <dsp:cNvPr id="0" name=""/>
        <dsp:cNvSpPr/>
      </dsp:nvSpPr>
      <dsp:spPr>
        <a:xfrm>
          <a:off x="3371049" y="2107754"/>
          <a:ext cx="1732084" cy="1732084"/>
        </a:xfrm>
        <a:prstGeom prst="ellipse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tx1"/>
              </a:solidFill>
            </a:rPr>
            <a:t>OpenCL lets us run on a very wide range of accelerators now and in the future</a:t>
          </a:r>
        </a:p>
      </dsp:txBody>
      <dsp:txXfrm>
        <a:off x="3624707" y="2361412"/>
        <a:ext cx="1224768" cy="1224768"/>
      </dsp:txXfrm>
    </dsp:sp>
    <dsp:sp modelId="{82B5612A-01D4-4169-8098-97BBC1A89DB1}">
      <dsp:nvSpPr>
        <dsp:cNvPr id="0" name=""/>
        <dsp:cNvSpPr/>
      </dsp:nvSpPr>
      <dsp:spPr>
        <a:xfrm>
          <a:off x="2131646" y="808306"/>
          <a:ext cx="1732084" cy="1732084"/>
        </a:xfrm>
        <a:prstGeom prst="ellipse">
          <a:avLst/>
        </a:prstGeom>
        <a:solidFill>
          <a:schemeClr val="accent3">
            <a:shade val="50000"/>
            <a:hueOff val="0"/>
            <a:satOff val="0"/>
            <a:lumOff val="239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tx1"/>
              </a:solidFill>
            </a:rPr>
            <a:t>Single-source is most widely-adopted machine learning programming model</a:t>
          </a:r>
        </a:p>
      </dsp:txBody>
      <dsp:txXfrm>
        <a:off x="2385304" y="1061964"/>
        <a:ext cx="1224768" cy="1224768"/>
      </dsp:txXfrm>
    </dsp:sp>
    <dsp:sp modelId="{2656CFFA-F41B-441D-8F4A-11CC146C9710}">
      <dsp:nvSpPr>
        <dsp:cNvPr id="0" name=""/>
        <dsp:cNvSpPr/>
      </dsp:nvSpPr>
      <dsp:spPr>
        <a:xfrm>
          <a:off x="3902221" y="389526"/>
          <a:ext cx="1732084" cy="1732084"/>
        </a:xfrm>
        <a:prstGeom prst="ellipse">
          <a:avLst/>
        </a:prstGeom>
        <a:solidFill>
          <a:schemeClr val="accent3">
            <a:shade val="50000"/>
            <a:hueOff val="0"/>
            <a:satOff val="0"/>
            <a:lumOff val="239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tx1"/>
              </a:solidFill>
            </a:rPr>
            <a:t>C++ single-source lets us create customizable graph models</a:t>
          </a:r>
        </a:p>
      </dsp:txBody>
      <dsp:txXfrm>
        <a:off x="4155879" y="643184"/>
        <a:ext cx="1224768" cy="1224768"/>
      </dsp:txXfrm>
    </dsp:sp>
    <dsp:sp modelId="{6CFD40D7-4F65-4615-9C0F-811E54A9192A}">
      <dsp:nvSpPr>
        <dsp:cNvPr id="0" name=""/>
        <dsp:cNvSpPr/>
      </dsp:nvSpPr>
      <dsp:spPr>
        <a:xfrm>
          <a:off x="1361831" y="38490"/>
          <a:ext cx="5388707" cy="4310966"/>
        </a:xfrm>
        <a:prstGeom prst="funnel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77F5D4-2914-4E3C-B0B4-B12719E6B621}" type="datetimeFigureOut">
              <a:rPr lang="en-GB" smtClean="0"/>
              <a:t>26/09/2017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1DB35-B5F6-4A37-911A-11FBA5C923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6254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Codeplay</a:t>
            </a:r>
            <a:r>
              <a:rPr lang="en-GB" dirty="0"/>
              <a:t> is internationally recognized for expertise in Heterogeneous Systems, and has many years of experience in the development of Compilers, Runtimes, Debuggers, Test Systems, and other specialized tools.</a:t>
            </a:r>
          </a:p>
          <a:p>
            <a:r>
              <a:rPr lang="en-GB" dirty="0" err="1"/>
              <a:t>Codeplay</a:t>
            </a:r>
            <a:r>
              <a:rPr lang="en-GB" dirty="0"/>
              <a:t> has delivered standards-compliant systems for some of the largest semiconductor companies in the world, focusing specifically on high-performance heterogeneous processor solutions for CPUs, GPUs, DSPs, FPGAs and other specialized imaging and vision processors. Working within The </a:t>
            </a:r>
            <a:r>
              <a:rPr lang="en-GB" dirty="0" err="1"/>
              <a:t>Khronos</a:t>
            </a:r>
            <a:r>
              <a:rPr lang="en-GB" dirty="0"/>
              <a:t>™ Group to define new open standards such as OpenCL™, SPIR™, SYCL™, and </a:t>
            </a:r>
            <a:r>
              <a:rPr lang="en-GB" dirty="0" err="1"/>
              <a:t>Vulkan</a:t>
            </a:r>
            <a:r>
              <a:rPr lang="en-GB" dirty="0"/>
              <a:t>®, and leading the creation of new System Runtime and Tools standards through the HSA Foundation, </a:t>
            </a:r>
            <a:r>
              <a:rPr lang="en-GB" dirty="0" err="1"/>
              <a:t>Codeplay</a:t>
            </a:r>
            <a:r>
              <a:rPr lang="en-GB" dirty="0"/>
              <a:t> has earned a reputation as one of the leaders in compute systems.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1DB35-B5F6-4A37-911A-11FBA5C923F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9738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050" y="1652588"/>
            <a:ext cx="1993900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242060" y="2889374"/>
            <a:ext cx="9723120" cy="7159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Your Presentation Title Here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242060" y="3611880"/>
            <a:ext cx="9723120" cy="4800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aseline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pPr lvl="0"/>
            <a:r>
              <a:rPr lang="en-US" dirty="0"/>
              <a:t>Your Name and Company Position Here</a:t>
            </a: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242060" y="4836988"/>
            <a:ext cx="9723120" cy="3065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aseline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pPr lvl="0"/>
            <a:r>
              <a:rPr lang="en-US" dirty="0"/>
              <a:t>Conference Name – Date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1585873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0713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2201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tIns="0" bIns="612000"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30691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tIns="72000" bIns="612000"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88082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0713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85068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8867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07171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675" y="4319588"/>
            <a:ext cx="436563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100" y="4316413"/>
            <a:ext cx="436563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75" y="4316413"/>
            <a:ext cx="43497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2"/>
          <p:cNvSpPr txBox="1"/>
          <p:nvPr/>
        </p:nvSpPr>
        <p:spPr>
          <a:xfrm>
            <a:off x="5159375" y="4964113"/>
            <a:ext cx="1878013" cy="338137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dirty="0">
                <a:solidFill>
                  <a:schemeClr val="bg1"/>
                </a:solidFill>
                <a:latin typeface="+mj-lt"/>
                <a:cs typeface="+mn-cs"/>
              </a:rPr>
              <a:t>/</a:t>
            </a:r>
            <a:r>
              <a:rPr lang="en-GB" sz="1600" dirty="0" err="1">
                <a:solidFill>
                  <a:schemeClr val="bg1"/>
                </a:solidFill>
                <a:latin typeface="+mj-lt"/>
                <a:cs typeface="+mn-cs"/>
              </a:rPr>
              <a:t>codeplaysoft</a:t>
            </a:r>
            <a:endParaRPr lang="en-GB" sz="1600" dirty="0">
              <a:solidFill>
                <a:schemeClr val="bg1"/>
              </a:solidFill>
              <a:latin typeface="+mj-lt"/>
              <a:cs typeface="+mn-cs"/>
            </a:endParaRPr>
          </a:p>
        </p:txBody>
      </p:sp>
      <p:sp>
        <p:nvSpPr>
          <p:cNvPr id="7" name="TextBox 16"/>
          <p:cNvSpPr txBox="1"/>
          <p:nvPr/>
        </p:nvSpPr>
        <p:spPr>
          <a:xfrm>
            <a:off x="3282950" y="4964113"/>
            <a:ext cx="1876425" cy="338137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dirty="0">
                <a:solidFill>
                  <a:schemeClr val="bg1"/>
                </a:solidFill>
                <a:latin typeface="+mj-lt"/>
                <a:cs typeface="+mn-cs"/>
              </a:rPr>
              <a:t>@</a:t>
            </a:r>
            <a:r>
              <a:rPr lang="en-GB" sz="1600" dirty="0" err="1">
                <a:solidFill>
                  <a:schemeClr val="bg1"/>
                </a:solidFill>
                <a:latin typeface="+mj-lt"/>
                <a:cs typeface="+mn-cs"/>
              </a:rPr>
              <a:t>codeplaysoft</a:t>
            </a:r>
            <a:endParaRPr lang="en-GB" sz="1600" dirty="0">
              <a:solidFill>
                <a:schemeClr val="bg1"/>
              </a:solidFill>
              <a:latin typeface="+mj-lt"/>
              <a:cs typeface="+mn-cs"/>
            </a:endParaRPr>
          </a:p>
        </p:txBody>
      </p:sp>
      <p:sp>
        <p:nvSpPr>
          <p:cNvPr id="8" name="TextBox 17"/>
          <p:cNvSpPr txBox="1"/>
          <p:nvPr/>
        </p:nvSpPr>
        <p:spPr>
          <a:xfrm>
            <a:off x="7037388" y="4964113"/>
            <a:ext cx="1876425" cy="338137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dirty="0">
                <a:solidFill>
                  <a:schemeClr val="bg1"/>
                </a:solidFill>
                <a:latin typeface="+mj-lt"/>
                <a:cs typeface="+mn-cs"/>
              </a:rPr>
              <a:t>codeplay.com</a:t>
            </a:r>
          </a:p>
        </p:txBody>
      </p:sp>
      <p:pic>
        <p:nvPicPr>
          <p:cNvPr id="9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050" y="1652588"/>
            <a:ext cx="1993900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2575267"/>
            <a:ext cx="10515600" cy="1325563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15029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 with Recruitment Bann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675" y="4319588"/>
            <a:ext cx="436563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100" y="4316413"/>
            <a:ext cx="436563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75" y="4316413"/>
            <a:ext cx="43497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8"/>
          <p:cNvSpPr txBox="1"/>
          <p:nvPr/>
        </p:nvSpPr>
        <p:spPr>
          <a:xfrm>
            <a:off x="5159375" y="4964113"/>
            <a:ext cx="1878013" cy="338137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dirty="0">
                <a:solidFill>
                  <a:schemeClr val="bg1"/>
                </a:solidFill>
                <a:latin typeface="+mj-lt"/>
                <a:cs typeface="+mn-cs"/>
              </a:rPr>
              <a:t>/</a:t>
            </a:r>
            <a:r>
              <a:rPr lang="en-GB" sz="1600" dirty="0" err="1">
                <a:solidFill>
                  <a:schemeClr val="bg1"/>
                </a:solidFill>
                <a:latin typeface="+mj-lt"/>
                <a:cs typeface="+mn-cs"/>
              </a:rPr>
              <a:t>codeplaysoft</a:t>
            </a:r>
            <a:endParaRPr lang="en-GB" sz="1600" dirty="0">
              <a:solidFill>
                <a:schemeClr val="bg1"/>
              </a:solidFill>
              <a:latin typeface="+mj-lt"/>
              <a:cs typeface="+mn-cs"/>
            </a:endParaRPr>
          </a:p>
        </p:txBody>
      </p:sp>
      <p:sp>
        <p:nvSpPr>
          <p:cNvPr id="8" name="TextBox 19"/>
          <p:cNvSpPr txBox="1"/>
          <p:nvPr/>
        </p:nvSpPr>
        <p:spPr>
          <a:xfrm>
            <a:off x="3282950" y="4964113"/>
            <a:ext cx="1876425" cy="338137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dirty="0">
                <a:solidFill>
                  <a:schemeClr val="bg1"/>
                </a:solidFill>
                <a:latin typeface="+mj-lt"/>
                <a:cs typeface="+mn-cs"/>
              </a:rPr>
              <a:t>@</a:t>
            </a:r>
            <a:r>
              <a:rPr lang="en-GB" sz="1600" dirty="0" err="1">
                <a:solidFill>
                  <a:schemeClr val="bg1"/>
                </a:solidFill>
                <a:latin typeface="+mj-lt"/>
                <a:cs typeface="+mn-cs"/>
              </a:rPr>
              <a:t>codeplaysoft</a:t>
            </a:r>
            <a:endParaRPr lang="en-GB" sz="1600" dirty="0">
              <a:solidFill>
                <a:schemeClr val="bg1"/>
              </a:solidFill>
              <a:latin typeface="+mj-lt"/>
              <a:cs typeface="+mn-cs"/>
            </a:endParaRPr>
          </a:p>
        </p:txBody>
      </p:sp>
      <p:sp>
        <p:nvSpPr>
          <p:cNvPr id="9" name="TextBox 20"/>
          <p:cNvSpPr txBox="1"/>
          <p:nvPr/>
        </p:nvSpPr>
        <p:spPr>
          <a:xfrm>
            <a:off x="7037388" y="4964113"/>
            <a:ext cx="1876425" cy="338137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dirty="0">
                <a:solidFill>
                  <a:schemeClr val="bg1"/>
                </a:solidFill>
                <a:latin typeface="+mj-lt"/>
                <a:cs typeface="+mn-cs"/>
              </a:rPr>
              <a:t>codeplay.com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050" y="1652588"/>
            <a:ext cx="1993900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199" y="2575267"/>
            <a:ext cx="10515600" cy="1325563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Right Triangle 11"/>
          <p:cNvSpPr/>
          <p:nvPr/>
        </p:nvSpPr>
        <p:spPr>
          <a:xfrm rot="5400000">
            <a:off x="65148" y="-65148"/>
            <a:ext cx="2250530" cy="2380826"/>
          </a:xfrm>
          <a:prstGeom prst="rtTriangle">
            <a:avLst/>
          </a:prstGeom>
          <a:solidFill>
            <a:srgbClr val="FF2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 rot="19004009">
            <a:off x="-17499" y="214268"/>
            <a:ext cx="1265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+mn-lt"/>
              </a:rPr>
              <a:t>We’re Hiring!</a:t>
            </a:r>
          </a:p>
        </p:txBody>
      </p:sp>
      <p:sp>
        <p:nvSpPr>
          <p:cNvPr id="14" name="TextBox 13"/>
          <p:cNvSpPr txBox="1"/>
          <p:nvPr/>
        </p:nvSpPr>
        <p:spPr>
          <a:xfrm rot="18994572">
            <a:off x="156870" y="801357"/>
            <a:ext cx="1643129" cy="253916"/>
          </a:xfrm>
          <a:prstGeom prst="rect">
            <a:avLst/>
          </a:prstGeom>
          <a:solidFill>
            <a:srgbClr val="FF2957">
              <a:alpha val="36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solidFill>
                  <a:schemeClr val="bg1">
                    <a:alpha val="41000"/>
                  </a:schemeClr>
                </a:solidFill>
                <a:latin typeface="+mn-lt"/>
              </a:rPr>
              <a:t>codeplay.com/careers/</a:t>
            </a:r>
          </a:p>
        </p:txBody>
      </p:sp>
    </p:spTree>
    <p:extLst>
      <p:ext uri="{BB962C8B-B14F-4D97-AF65-F5344CB8AC3E}">
        <p14:creationId xmlns:p14="http://schemas.microsoft.com/office/powerpoint/2010/main" val="30187828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2"/>
          <p:cNvSpPr txBox="1">
            <a:spLocks noGrp="1"/>
          </p:cNvSpPr>
          <p:nvPr>
            <p:ph idx="4294967295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143933" y="6524626"/>
            <a:ext cx="2711451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0B41FE65-CF27-4A12-83C4-9379CB5A596D}" type="datetimeFigureOut">
              <a:rPr lang="en-GB" smtClean="0"/>
              <a:t>26/09/2017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0027865"/>
      </p:ext>
    </p:extLst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050" y="1652588"/>
            <a:ext cx="1993900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1242060" y="2889374"/>
            <a:ext cx="9723120" cy="7159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1242060" y="3611880"/>
            <a:ext cx="9723120" cy="4800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aseline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1242060" y="4836988"/>
            <a:ext cx="9723120" cy="3065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aseline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50976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838200" y="1572260"/>
            <a:ext cx="10515600" cy="4209415"/>
          </a:xfrm>
          <a:prstGeom prst="rect">
            <a:avLst/>
          </a:prstGeom>
        </p:spPr>
        <p:txBody>
          <a:bodyPr rtlCol="0">
            <a:normAutofit/>
          </a:bodyPr>
          <a:lstStyle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A3441F-27BF-486D-B15B-AA3715076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3397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 Intr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050" y="1652588"/>
            <a:ext cx="1993900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242060" y="2889374"/>
            <a:ext cx="9723120" cy="7159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Your Presentation Title Here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242060" y="3611880"/>
            <a:ext cx="9723120" cy="4800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aseline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pPr lvl="0"/>
            <a:r>
              <a:rPr lang="en-US" dirty="0"/>
              <a:t>Your Name and Company Position Here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242060" y="5534819"/>
            <a:ext cx="9723120" cy="3065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aseline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pPr lvl="0"/>
            <a:r>
              <a:rPr lang="en-US" dirty="0"/>
              <a:t>Conference Name – Date of Presentation</a:t>
            </a:r>
          </a:p>
        </p:txBody>
      </p:sp>
      <p:sp>
        <p:nvSpPr>
          <p:cNvPr id="9" name="Right Triangle 8"/>
          <p:cNvSpPr/>
          <p:nvPr/>
        </p:nvSpPr>
        <p:spPr>
          <a:xfrm rot="5400000">
            <a:off x="54734" y="-54734"/>
            <a:ext cx="1890782" cy="2000250"/>
          </a:xfrm>
          <a:prstGeom prst="rtTriangle">
            <a:avLst/>
          </a:prstGeom>
          <a:solidFill>
            <a:srgbClr val="FF2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 rot="18994469">
            <a:off x="128914" y="437348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0" dirty="0">
                <a:solidFill>
                  <a:schemeClr val="bg1"/>
                </a:solidFill>
                <a:latin typeface="+mn-lt"/>
              </a:rPr>
              <a:t>CONFIDENTIAL</a:t>
            </a:r>
            <a:endParaRPr lang="en-GB" sz="1050" b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707168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72260"/>
            <a:ext cx="10509250" cy="4380865"/>
          </a:xfr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0713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10476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72260"/>
            <a:ext cx="5181600" cy="4604703"/>
          </a:xfrm>
        </p:spPr>
        <p:txBody>
          <a:bodyPr/>
          <a:lstStyle>
            <a:lvl1pPr marL="0" indent="0">
              <a:buNone/>
              <a:defRPr baseline="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72260"/>
            <a:ext cx="5181600" cy="46047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0713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0226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0713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8200" y="1572260"/>
            <a:ext cx="5162549" cy="647065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 b="0" baseline="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210301" y="1572260"/>
            <a:ext cx="5143499" cy="647065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38199" y="2219325"/>
            <a:ext cx="5162549" cy="3648074"/>
          </a:xfrm>
        </p:spPr>
        <p:txBody>
          <a:bodyPr>
            <a:normAutofit/>
          </a:bodyPr>
          <a:lstStyle>
            <a:lvl1pPr marL="0" indent="0">
              <a:buNone/>
              <a:defRPr sz="3200" baseline="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6210301" y="2219325"/>
            <a:ext cx="5143499" cy="3648073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50828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/>
        </p:nvSpPr>
        <p:spPr>
          <a:xfrm>
            <a:off x="838200" y="2828925"/>
            <a:ext cx="10515600" cy="1206500"/>
          </a:xfrm>
          <a:prstGeom prst="rect">
            <a:avLst/>
          </a:prstGeom>
        </p:spPr>
        <p:txBody>
          <a:bodyPr tIns="252000" bIns="252000"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altLang="en-US" sz="4400">
                <a:latin typeface="Calibri Light" panose="020F0302020204030204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32787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72260"/>
            <a:ext cx="5181600" cy="460470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72260"/>
            <a:ext cx="5181600" cy="46047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0713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6479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0713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8200" y="1572260"/>
            <a:ext cx="5162549" cy="647065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 b="0" baseline="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210301" y="1572260"/>
            <a:ext cx="5143499" cy="647065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38199" y="2219325"/>
            <a:ext cx="5162549" cy="3648074"/>
          </a:xfrm>
        </p:spPr>
        <p:txBody>
          <a:bodyPr>
            <a:normAutofit/>
          </a:bodyPr>
          <a:lstStyle>
            <a:lvl1pPr>
              <a:defRPr sz="3200" baseline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6210301" y="2219325"/>
            <a:ext cx="5143499" cy="364807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9047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0713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56144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tIns="0" bIns="612000"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48097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tIns="72000" bIns="612000"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61995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0713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4509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0713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838200" y="1572260"/>
            <a:ext cx="10515600" cy="4209415"/>
          </a:xfrm>
          <a:prstGeom prst="rect">
            <a:avLst/>
          </a:prstGeom>
        </p:spPr>
        <p:txBody>
          <a:bodyPr rtlCol="0">
            <a:normAutofit/>
          </a:bodyPr>
          <a:lstStyle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31648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8867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3685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675" y="4319588"/>
            <a:ext cx="436563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100" y="4316413"/>
            <a:ext cx="436563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75" y="4316413"/>
            <a:ext cx="43497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2"/>
          <p:cNvSpPr txBox="1"/>
          <p:nvPr/>
        </p:nvSpPr>
        <p:spPr>
          <a:xfrm>
            <a:off x="5159375" y="4964113"/>
            <a:ext cx="1878013" cy="338137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dirty="0">
                <a:solidFill>
                  <a:schemeClr val="bg1"/>
                </a:solidFill>
                <a:latin typeface="+mj-lt"/>
                <a:cs typeface="+mn-cs"/>
              </a:rPr>
              <a:t>/</a:t>
            </a:r>
            <a:r>
              <a:rPr lang="en-GB" sz="1600" dirty="0" err="1">
                <a:solidFill>
                  <a:schemeClr val="bg1"/>
                </a:solidFill>
                <a:latin typeface="+mj-lt"/>
                <a:cs typeface="+mn-cs"/>
              </a:rPr>
              <a:t>codeplaysoft</a:t>
            </a:r>
            <a:endParaRPr lang="en-GB" sz="1600" dirty="0">
              <a:solidFill>
                <a:schemeClr val="bg1"/>
              </a:solidFill>
              <a:latin typeface="+mj-lt"/>
              <a:cs typeface="+mn-cs"/>
            </a:endParaRPr>
          </a:p>
        </p:txBody>
      </p:sp>
      <p:sp>
        <p:nvSpPr>
          <p:cNvPr id="7" name="TextBox 16"/>
          <p:cNvSpPr txBox="1"/>
          <p:nvPr/>
        </p:nvSpPr>
        <p:spPr>
          <a:xfrm>
            <a:off x="3282950" y="4964113"/>
            <a:ext cx="1876425" cy="338137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dirty="0">
                <a:solidFill>
                  <a:schemeClr val="bg1"/>
                </a:solidFill>
                <a:latin typeface="+mj-lt"/>
                <a:cs typeface="+mn-cs"/>
              </a:rPr>
              <a:t>@</a:t>
            </a:r>
            <a:r>
              <a:rPr lang="en-GB" sz="1600" dirty="0" err="1">
                <a:solidFill>
                  <a:schemeClr val="bg1"/>
                </a:solidFill>
                <a:latin typeface="+mj-lt"/>
                <a:cs typeface="+mn-cs"/>
              </a:rPr>
              <a:t>codeplaysoft</a:t>
            </a:r>
            <a:endParaRPr lang="en-GB" sz="1600" dirty="0">
              <a:solidFill>
                <a:schemeClr val="bg1"/>
              </a:solidFill>
              <a:latin typeface="+mj-lt"/>
              <a:cs typeface="+mn-cs"/>
            </a:endParaRPr>
          </a:p>
        </p:txBody>
      </p:sp>
      <p:sp>
        <p:nvSpPr>
          <p:cNvPr id="8" name="TextBox 17"/>
          <p:cNvSpPr txBox="1"/>
          <p:nvPr/>
        </p:nvSpPr>
        <p:spPr>
          <a:xfrm>
            <a:off x="7037388" y="4964113"/>
            <a:ext cx="1876425" cy="338137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dirty="0">
                <a:solidFill>
                  <a:schemeClr val="bg1"/>
                </a:solidFill>
                <a:latin typeface="+mj-lt"/>
                <a:cs typeface="+mn-cs"/>
              </a:rPr>
              <a:t>codeplay.com</a:t>
            </a:r>
          </a:p>
        </p:txBody>
      </p:sp>
      <p:pic>
        <p:nvPicPr>
          <p:cNvPr id="9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050" y="1652588"/>
            <a:ext cx="1993900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2575267"/>
            <a:ext cx="10515600" cy="1325563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75894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 with Recruitment Bann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330450" cy="233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675" y="4319588"/>
            <a:ext cx="436563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100" y="4316413"/>
            <a:ext cx="436563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75" y="4316413"/>
            <a:ext cx="43497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8"/>
          <p:cNvSpPr txBox="1"/>
          <p:nvPr/>
        </p:nvSpPr>
        <p:spPr>
          <a:xfrm>
            <a:off x="5159375" y="4964113"/>
            <a:ext cx="1878013" cy="338137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dirty="0">
                <a:solidFill>
                  <a:schemeClr val="bg1"/>
                </a:solidFill>
                <a:latin typeface="+mj-lt"/>
                <a:cs typeface="+mn-cs"/>
              </a:rPr>
              <a:t>/</a:t>
            </a:r>
            <a:r>
              <a:rPr lang="en-GB" sz="1600" dirty="0" err="1">
                <a:solidFill>
                  <a:schemeClr val="bg1"/>
                </a:solidFill>
                <a:latin typeface="+mj-lt"/>
                <a:cs typeface="+mn-cs"/>
              </a:rPr>
              <a:t>codeplaysoft</a:t>
            </a:r>
            <a:endParaRPr lang="en-GB" sz="1600" dirty="0">
              <a:solidFill>
                <a:schemeClr val="bg1"/>
              </a:solidFill>
              <a:latin typeface="+mj-lt"/>
              <a:cs typeface="+mn-cs"/>
            </a:endParaRPr>
          </a:p>
        </p:txBody>
      </p:sp>
      <p:sp>
        <p:nvSpPr>
          <p:cNvPr id="8" name="TextBox 19"/>
          <p:cNvSpPr txBox="1"/>
          <p:nvPr/>
        </p:nvSpPr>
        <p:spPr>
          <a:xfrm>
            <a:off x="3282950" y="4964113"/>
            <a:ext cx="1876425" cy="338137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dirty="0">
                <a:solidFill>
                  <a:schemeClr val="bg1"/>
                </a:solidFill>
                <a:latin typeface="+mj-lt"/>
                <a:cs typeface="+mn-cs"/>
              </a:rPr>
              <a:t>@</a:t>
            </a:r>
            <a:r>
              <a:rPr lang="en-GB" sz="1600" dirty="0" err="1">
                <a:solidFill>
                  <a:schemeClr val="bg1"/>
                </a:solidFill>
                <a:latin typeface="+mj-lt"/>
                <a:cs typeface="+mn-cs"/>
              </a:rPr>
              <a:t>codeplaysoft</a:t>
            </a:r>
            <a:endParaRPr lang="en-GB" sz="1600" dirty="0">
              <a:solidFill>
                <a:schemeClr val="bg1"/>
              </a:solidFill>
              <a:latin typeface="+mj-lt"/>
              <a:cs typeface="+mn-cs"/>
            </a:endParaRPr>
          </a:p>
        </p:txBody>
      </p:sp>
      <p:sp>
        <p:nvSpPr>
          <p:cNvPr id="9" name="TextBox 20"/>
          <p:cNvSpPr txBox="1"/>
          <p:nvPr/>
        </p:nvSpPr>
        <p:spPr>
          <a:xfrm>
            <a:off x="7037388" y="4964113"/>
            <a:ext cx="1876425" cy="338137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dirty="0">
                <a:solidFill>
                  <a:schemeClr val="bg1"/>
                </a:solidFill>
                <a:latin typeface="+mj-lt"/>
                <a:cs typeface="+mn-cs"/>
              </a:rPr>
              <a:t>codeplay.com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050" y="1652588"/>
            <a:ext cx="1993900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199" y="2575267"/>
            <a:ext cx="10515600" cy="1325563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71926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End Slide with Recruitment Bann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330450" cy="233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675" y="4319588"/>
            <a:ext cx="436563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36455" y="4316413"/>
            <a:ext cx="43497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75" y="4316413"/>
            <a:ext cx="43497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8"/>
          <p:cNvSpPr txBox="1"/>
          <p:nvPr/>
        </p:nvSpPr>
        <p:spPr>
          <a:xfrm>
            <a:off x="5214937" y="4964113"/>
            <a:ext cx="1878013" cy="338137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dirty="0">
                <a:solidFill>
                  <a:schemeClr val="bg1"/>
                </a:solidFill>
                <a:latin typeface="+mj-lt"/>
                <a:cs typeface="+mn-cs"/>
              </a:rPr>
              <a:t>info@codeplay.com</a:t>
            </a:r>
          </a:p>
        </p:txBody>
      </p:sp>
      <p:sp>
        <p:nvSpPr>
          <p:cNvPr id="8" name="TextBox 19"/>
          <p:cNvSpPr txBox="1"/>
          <p:nvPr/>
        </p:nvSpPr>
        <p:spPr>
          <a:xfrm>
            <a:off x="3282950" y="4964113"/>
            <a:ext cx="1876425" cy="338137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dirty="0">
                <a:solidFill>
                  <a:schemeClr val="bg1"/>
                </a:solidFill>
                <a:latin typeface="+mj-lt"/>
                <a:cs typeface="+mn-cs"/>
              </a:rPr>
              <a:t>@</a:t>
            </a:r>
            <a:r>
              <a:rPr lang="en-GB" sz="1600" dirty="0" err="1">
                <a:solidFill>
                  <a:schemeClr val="bg1"/>
                </a:solidFill>
                <a:latin typeface="+mj-lt"/>
                <a:cs typeface="+mn-cs"/>
              </a:rPr>
              <a:t>codeplaysoft</a:t>
            </a:r>
            <a:endParaRPr lang="en-GB" sz="1600" dirty="0">
              <a:solidFill>
                <a:schemeClr val="bg1"/>
              </a:solidFill>
              <a:latin typeface="+mj-lt"/>
              <a:cs typeface="+mn-cs"/>
            </a:endParaRPr>
          </a:p>
        </p:txBody>
      </p:sp>
      <p:sp>
        <p:nvSpPr>
          <p:cNvPr id="9" name="TextBox 20"/>
          <p:cNvSpPr txBox="1"/>
          <p:nvPr/>
        </p:nvSpPr>
        <p:spPr>
          <a:xfrm>
            <a:off x="7037388" y="4964113"/>
            <a:ext cx="1876425" cy="338137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dirty="0">
                <a:solidFill>
                  <a:schemeClr val="bg1"/>
                </a:solidFill>
                <a:latin typeface="+mj-lt"/>
                <a:cs typeface="+mn-cs"/>
              </a:rPr>
              <a:t>codeplay.com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050" y="1652588"/>
            <a:ext cx="1993900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199" y="2575267"/>
            <a:ext cx="10515600" cy="1325563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5287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838200" y="2828290"/>
            <a:ext cx="10515600" cy="120713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51272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84304" y="2501286"/>
            <a:ext cx="10515600" cy="1206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9943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72260"/>
            <a:ext cx="10509250" cy="4380865"/>
          </a:xfr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0713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2352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72260"/>
            <a:ext cx="5181600" cy="4604703"/>
          </a:xfrm>
        </p:spPr>
        <p:txBody>
          <a:bodyPr/>
          <a:lstStyle>
            <a:lvl1pPr marL="0" indent="0">
              <a:buNone/>
              <a:defRPr baseline="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72260"/>
            <a:ext cx="5181600" cy="46047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0713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3134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0713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8200" y="1572260"/>
            <a:ext cx="5162549" cy="647065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 b="0" baseline="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210301" y="1572260"/>
            <a:ext cx="5143499" cy="647065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38199" y="2219325"/>
            <a:ext cx="5162549" cy="3648074"/>
          </a:xfrm>
        </p:spPr>
        <p:txBody>
          <a:bodyPr>
            <a:normAutofit/>
          </a:bodyPr>
          <a:lstStyle>
            <a:lvl1pPr marL="0" indent="0">
              <a:buNone/>
              <a:defRPr sz="3200" baseline="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6210301" y="2219325"/>
            <a:ext cx="5143499" cy="3648073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8227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84304" y="2501286"/>
            <a:ext cx="10515600" cy="1206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2349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72260"/>
            <a:ext cx="5181600" cy="460470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72260"/>
            <a:ext cx="5181600" cy="46047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0713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2337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0713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8200" y="1572260"/>
            <a:ext cx="5162549" cy="647065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 b="0" baseline="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210301" y="1572260"/>
            <a:ext cx="5143499" cy="647065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38199" y="2219325"/>
            <a:ext cx="5162549" cy="3648074"/>
          </a:xfrm>
        </p:spPr>
        <p:txBody>
          <a:bodyPr>
            <a:normAutofit/>
          </a:bodyPr>
          <a:lstStyle>
            <a:lvl1pPr>
              <a:defRPr sz="3200" baseline="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6210301" y="2219325"/>
            <a:ext cx="5143499" cy="364807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056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6963"/>
            <a:ext cx="12192000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252000" rIns="91440" bIns="2520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571625"/>
            <a:ext cx="10515600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en-US"/>
              <a:t>Lorem ipsum dolor sit amet</a:t>
            </a:r>
          </a:p>
          <a:p>
            <a:pPr lvl="0"/>
            <a:r>
              <a:rPr lang="da-DK" altLang="en-US"/>
              <a:t>Lorem ipsum dolor sit amet</a:t>
            </a:r>
            <a:endParaRPr lang="en-GB" altLang="en-US"/>
          </a:p>
          <a:p>
            <a:pPr lvl="0"/>
            <a:r>
              <a:rPr lang="da-DK" altLang="en-US"/>
              <a:t>Lorem ipsum dolor sit amet</a:t>
            </a:r>
            <a:endParaRPr lang="en-GB" altLang="en-US"/>
          </a:p>
          <a:p>
            <a:pPr lvl="0"/>
            <a:r>
              <a:rPr lang="da-DK" altLang="en-US"/>
              <a:t>Lorem ipsum dolor sit amet</a:t>
            </a:r>
            <a:endParaRPr lang="en-GB" altLang="en-US"/>
          </a:p>
          <a:p>
            <a:pPr lvl="0"/>
            <a:r>
              <a:rPr lang="da-DK" altLang="en-US"/>
              <a:t>Lorem ipsum dolor sit amet</a:t>
            </a:r>
            <a:endParaRPr lang="en-GB" altLang="en-US"/>
          </a:p>
          <a:p>
            <a:pPr lvl="0"/>
            <a:r>
              <a:rPr lang="da-DK" altLang="en-US"/>
              <a:t>Lorem ipsum dolor sit amet</a:t>
            </a:r>
            <a:endParaRPr lang="en-GB" altLang="en-US"/>
          </a:p>
          <a:p>
            <a:pPr lvl="0"/>
            <a:endParaRPr lang="en-GB" altLang="en-US"/>
          </a:p>
        </p:txBody>
      </p:sp>
      <p:pic>
        <p:nvPicPr>
          <p:cNvPr id="1029" name="Picture 1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462713"/>
            <a:ext cx="1020763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062913" y="6418263"/>
            <a:ext cx="3414712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dirty="0">
                <a:solidFill>
                  <a:schemeClr val="bg1"/>
                </a:solidFill>
                <a:latin typeface="+mj-lt"/>
                <a:cs typeface="+mn-cs"/>
              </a:rPr>
              <a:t>© 2016 Codeplay Software Ltd.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67375" y="6454775"/>
            <a:ext cx="8572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/>
            <a:fld id="{13E23A55-4834-450D-B4E8-73DB4F202E78}" type="slidenum">
              <a:rPr lang="en-GB" altLang="en-US" sz="1200">
                <a:solidFill>
                  <a:srgbClr val="D9D9D9"/>
                </a:solidFill>
                <a:latin typeface="Calibri Light" panose="020F0302020204030204" pitchFamily="34" charset="0"/>
              </a:rPr>
              <a:pPr algn="ctr"/>
              <a:t>‹#›</a:t>
            </a:fld>
            <a:endParaRPr lang="en-GB" altLang="en-US" sz="1200">
              <a:solidFill>
                <a:srgbClr val="D9D9D9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690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6963"/>
            <a:ext cx="12192000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252000" rIns="91440" bIns="2520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1741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571625"/>
            <a:ext cx="10515600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en-US"/>
              <a:t>Lorem ipsum dolor sit amet</a:t>
            </a:r>
          </a:p>
          <a:p>
            <a:pPr lvl="0"/>
            <a:r>
              <a:rPr lang="da-DK" altLang="en-US"/>
              <a:t>Lorem ipsum dolor sit amet</a:t>
            </a:r>
            <a:endParaRPr lang="en-GB" altLang="en-US"/>
          </a:p>
          <a:p>
            <a:pPr lvl="0"/>
            <a:r>
              <a:rPr lang="da-DK" altLang="en-US"/>
              <a:t>Lorem ipsum dolor sit amet</a:t>
            </a:r>
            <a:endParaRPr lang="en-GB" altLang="en-US"/>
          </a:p>
          <a:p>
            <a:pPr lvl="0"/>
            <a:r>
              <a:rPr lang="da-DK" altLang="en-US"/>
              <a:t>Lorem ipsum dolor sit amet</a:t>
            </a:r>
            <a:endParaRPr lang="en-GB" altLang="en-US"/>
          </a:p>
          <a:p>
            <a:pPr lvl="0"/>
            <a:r>
              <a:rPr lang="da-DK" altLang="en-US"/>
              <a:t>Lorem ipsum dolor sit amet</a:t>
            </a:r>
            <a:endParaRPr lang="en-GB" altLang="en-US"/>
          </a:p>
          <a:p>
            <a:pPr lvl="0"/>
            <a:r>
              <a:rPr lang="da-DK" altLang="en-US"/>
              <a:t>Lorem ipsum dolor sit amet</a:t>
            </a:r>
            <a:endParaRPr lang="en-GB" altLang="en-US"/>
          </a:p>
          <a:p>
            <a:pPr lvl="0"/>
            <a:endParaRPr lang="en-GB" altLang="en-US"/>
          </a:p>
        </p:txBody>
      </p:sp>
      <p:pic>
        <p:nvPicPr>
          <p:cNvPr id="17413" name="Picture 1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462713"/>
            <a:ext cx="1020763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062913" y="6418263"/>
            <a:ext cx="3414712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dirty="0">
                <a:solidFill>
                  <a:schemeClr val="bg1"/>
                </a:solidFill>
                <a:latin typeface="+mj-lt"/>
                <a:cs typeface="+mn-cs"/>
              </a:rPr>
              <a:t>© 2016 Codeplay Software Ltd. - CONFIDENTIAL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67375" y="6454775"/>
            <a:ext cx="8572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/>
            <a:fld id="{427EA3F0-3135-434A-A316-5555DB82B502}" type="slidenum">
              <a:rPr lang="en-GB" altLang="en-US" sz="1200">
                <a:solidFill>
                  <a:srgbClr val="D9D9D9"/>
                </a:solidFill>
                <a:latin typeface="Calibri Light" panose="020F0302020204030204" pitchFamily="34" charset="0"/>
              </a:rPr>
              <a:pPr algn="ctr"/>
              <a:t>‹#›</a:t>
            </a:fld>
            <a:endParaRPr lang="en-GB" altLang="en-US" sz="1200">
              <a:solidFill>
                <a:srgbClr val="D9D9D9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388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hf hdr="0" ftr="0" dt="0"/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emf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5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sv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BBDBFD-D8CB-4416-B61B-031293A611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b="1" dirty="0"/>
              <a:t>Enabling machine learning in embedded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20937-2790-4256-B441-47BEF0E541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Rod Burns, Developer Relations, </a:t>
            </a:r>
            <a:r>
              <a:rPr lang="en-GB" dirty="0" err="1"/>
              <a:t>Codeplay</a:t>
            </a:r>
            <a:r>
              <a:rPr lang="en-GB" dirty="0"/>
              <a:t> Software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AC9875-97CE-453E-8D61-58A02B01EF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6271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7DEE1-F6E7-4D58-BBDC-E15418C12BF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lang="en-GB" dirty="0"/>
              <a:t>Deep neural networks are bringing the reality of these systems closer</a:t>
            </a:r>
          </a:p>
          <a:p>
            <a:r>
              <a:rPr lang="en-GB" dirty="0"/>
              <a:t>We must make effective use of processors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8FD0FE-682F-45AD-BB3F-34ACD3DAF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Can Software Get Us There?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8EBC5FD-8CCF-47C3-ADAB-945407EF54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413203"/>
            <a:ext cx="5181600" cy="292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12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A802C96-83A3-4DA2-9FFE-088AAA0CE9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87" y="2326481"/>
            <a:ext cx="4619625" cy="3095625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5E145-AE30-48BF-AE5B-83DC123BE9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lang="en-GB" dirty="0"/>
              <a:t>Tensors are n-dimensional matrices represented by arrays</a:t>
            </a:r>
          </a:p>
          <a:p>
            <a:r>
              <a:rPr lang="en-GB" dirty="0"/>
              <a:t>Calculations on matrices can be done using linear algebra</a:t>
            </a:r>
          </a:p>
          <a:p>
            <a:r>
              <a:rPr lang="en-GB" dirty="0"/>
              <a:t>These operations are complex and processor intensive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09FE1A-6C5B-46E9-A6EB-F6942C42E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Tensors</a:t>
            </a:r>
          </a:p>
        </p:txBody>
      </p:sp>
    </p:spTree>
    <p:extLst>
      <p:ext uri="{BB962C8B-B14F-4D97-AF65-F5344CB8AC3E}">
        <p14:creationId xmlns:p14="http://schemas.microsoft.com/office/powerpoint/2010/main" val="3722818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5E417-8B2A-4BFF-A755-C73C59119B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lang="en-GB" dirty="0" err="1"/>
              <a:t>TensorFlow</a:t>
            </a:r>
            <a:r>
              <a:rPr lang="en-GB" dirty="0"/>
              <a:t> relies heavily on linear algebra for processing</a:t>
            </a:r>
          </a:p>
          <a:p>
            <a:r>
              <a:rPr lang="en-GB" dirty="0"/>
              <a:t>This involves many matrix calculations</a:t>
            </a:r>
          </a:p>
          <a:p>
            <a:r>
              <a:rPr lang="en-GB" dirty="0"/>
              <a:t>Matrix calculations are processor intensive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BE22A6-E024-4F56-AAD9-C9980D68C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Algebra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D7D4E51-094F-4E4B-AB30-CE70AA35741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843648"/>
            <a:ext cx="5181600" cy="206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284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B7576C-693E-45C1-A69B-41F5B20372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822B3-60E3-4A25-B1E7-48C28BA976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lang="en-GB" dirty="0"/>
              <a:t>GPUs can be used to run operations in parallel</a:t>
            </a:r>
          </a:p>
          <a:p>
            <a:r>
              <a:rPr lang="en-GB" dirty="0"/>
              <a:t>Accelerates performance</a:t>
            </a:r>
          </a:p>
          <a:p>
            <a:r>
              <a:rPr lang="en-GB" dirty="0"/>
              <a:t>Reduces overall power used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BECCEB-8A50-41F0-99FF-475374F42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Heterogeneous Systems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1B1631-5B74-42EE-8257-434F4D2DD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445" y="2602629"/>
            <a:ext cx="396240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06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53C68-2376-4A59-B565-BEE54DB5F6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72260"/>
            <a:ext cx="5181600" cy="4604703"/>
          </a:xfrm>
        </p:spPr>
        <p:txBody>
          <a:bodyPr anchor="ctr"/>
          <a:lstStyle/>
          <a:p>
            <a:r>
              <a:rPr lang="en-GB" dirty="0"/>
              <a:t>Matrix calculations involve many similar operations</a:t>
            </a:r>
          </a:p>
          <a:p>
            <a:r>
              <a:rPr lang="en-GB" dirty="0"/>
              <a:t>Run serially these operations are limited to a small number of cores on a CPU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A6E720-D802-4C5C-A8CB-FF711BE85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Implications On Hardware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235756-CC49-48FF-AFAE-F7DE82CD9428}"/>
              </a:ext>
            </a:extLst>
          </p:cNvPr>
          <p:cNvSpPr/>
          <p:nvPr/>
        </p:nvSpPr>
        <p:spPr>
          <a:xfrm>
            <a:off x="3932900" y="1572260"/>
            <a:ext cx="2143432" cy="20558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/>
              <a:t>CPU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6DCF0E-F25D-482B-80CD-92F9F8658E35}"/>
              </a:ext>
            </a:extLst>
          </p:cNvPr>
          <p:cNvSpPr/>
          <p:nvPr/>
        </p:nvSpPr>
        <p:spPr>
          <a:xfrm>
            <a:off x="3932900" y="3874611"/>
            <a:ext cx="2143432" cy="22213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/>
              <a:t>GPU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ADD2A7-715C-41C3-A0DA-CEBCE9F0385A}"/>
              </a:ext>
            </a:extLst>
          </p:cNvPr>
          <p:cNvSpPr/>
          <p:nvPr/>
        </p:nvSpPr>
        <p:spPr>
          <a:xfrm>
            <a:off x="4011558" y="1963320"/>
            <a:ext cx="835742" cy="707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2*3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149724-8EBE-4CA3-9DFF-AEA6ADF47081}"/>
              </a:ext>
            </a:extLst>
          </p:cNvPr>
          <p:cNvSpPr/>
          <p:nvPr/>
        </p:nvSpPr>
        <p:spPr>
          <a:xfrm>
            <a:off x="5139810" y="1963319"/>
            <a:ext cx="835742" cy="707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2*3</a:t>
            </a:r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E6B349-D249-4F65-92F4-9DE790D28905}"/>
              </a:ext>
            </a:extLst>
          </p:cNvPr>
          <p:cNvSpPr/>
          <p:nvPr/>
        </p:nvSpPr>
        <p:spPr>
          <a:xfrm>
            <a:off x="4011558" y="2783097"/>
            <a:ext cx="835742" cy="707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2*3</a:t>
            </a:r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74D3FB-2F15-4B39-A08A-8BCEC397898B}"/>
              </a:ext>
            </a:extLst>
          </p:cNvPr>
          <p:cNvSpPr/>
          <p:nvPr/>
        </p:nvSpPr>
        <p:spPr>
          <a:xfrm>
            <a:off x="5139810" y="2783096"/>
            <a:ext cx="835742" cy="707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2*3</a:t>
            </a:r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5719A1-831A-48DF-A0CC-6D62F9142FCA}"/>
              </a:ext>
            </a:extLst>
          </p:cNvPr>
          <p:cNvSpPr/>
          <p:nvPr/>
        </p:nvSpPr>
        <p:spPr>
          <a:xfrm>
            <a:off x="4011558" y="4194609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1CADF4-F41D-4DD0-8D94-1DC81629210C}"/>
              </a:ext>
            </a:extLst>
          </p:cNvPr>
          <p:cNvSpPr/>
          <p:nvPr/>
        </p:nvSpPr>
        <p:spPr>
          <a:xfrm>
            <a:off x="4209432" y="4194609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AE3132-CAD2-4D28-A634-D48C7EA851A5}"/>
              </a:ext>
            </a:extLst>
          </p:cNvPr>
          <p:cNvSpPr/>
          <p:nvPr/>
        </p:nvSpPr>
        <p:spPr>
          <a:xfrm>
            <a:off x="4407306" y="4194608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354C97-A7FC-4AF1-BA3B-F9C007A8E61D}"/>
              </a:ext>
            </a:extLst>
          </p:cNvPr>
          <p:cNvSpPr/>
          <p:nvPr/>
        </p:nvSpPr>
        <p:spPr>
          <a:xfrm>
            <a:off x="4605180" y="4193077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B743BB-BDB9-425C-B9BB-99E84E3B01F8}"/>
              </a:ext>
            </a:extLst>
          </p:cNvPr>
          <p:cNvSpPr/>
          <p:nvPr/>
        </p:nvSpPr>
        <p:spPr>
          <a:xfrm>
            <a:off x="4803054" y="4193076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AFD1D5-2E05-4848-8FE8-22B8792386D2}"/>
              </a:ext>
            </a:extLst>
          </p:cNvPr>
          <p:cNvSpPr/>
          <p:nvPr/>
        </p:nvSpPr>
        <p:spPr>
          <a:xfrm>
            <a:off x="5000928" y="4193075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48F1CC-DE96-40BD-B076-730986895573}"/>
              </a:ext>
            </a:extLst>
          </p:cNvPr>
          <p:cNvSpPr/>
          <p:nvPr/>
        </p:nvSpPr>
        <p:spPr>
          <a:xfrm>
            <a:off x="5204331" y="4191544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C9B34C-8088-48D6-A148-5EF36B59FB94}"/>
              </a:ext>
            </a:extLst>
          </p:cNvPr>
          <p:cNvSpPr/>
          <p:nvPr/>
        </p:nvSpPr>
        <p:spPr>
          <a:xfrm>
            <a:off x="5396676" y="4191544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032A15-6C2D-4FBB-A5FA-B38A4D09D9B6}"/>
              </a:ext>
            </a:extLst>
          </p:cNvPr>
          <p:cNvSpPr/>
          <p:nvPr/>
        </p:nvSpPr>
        <p:spPr>
          <a:xfrm>
            <a:off x="5600080" y="4191544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B03F3C-AD18-430A-ABC8-0FFD27F2A404}"/>
              </a:ext>
            </a:extLst>
          </p:cNvPr>
          <p:cNvSpPr/>
          <p:nvPr/>
        </p:nvSpPr>
        <p:spPr>
          <a:xfrm>
            <a:off x="5792424" y="4190013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8F1CA0-E716-4EB1-B8ED-B980B4EBA292}"/>
              </a:ext>
            </a:extLst>
          </p:cNvPr>
          <p:cNvSpPr/>
          <p:nvPr/>
        </p:nvSpPr>
        <p:spPr>
          <a:xfrm>
            <a:off x="4011558" y="4439586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B265FA-C3BC-47A8-899E-98DC64D68370}"/>
              </a:ext>
            </a:extLst>
          </p:cNvPr>
          <p:cNvSpPr/>
          <p:nvPr/>
        </p:nvSpPr>
        <p:spPr>
          <a:xfrm>
            <a:off x="4209432" y="4439586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70DA2FC-D3D7-4EF0-A2F3-CFA0A9A95400}"/>
              </a:ext>
            </a:extLst>
          </p:cNvPr>
          <p:cNvSpPr/>
          <p:nvPr/>
        </p:nvSpPr>
        <p:spPr>
          <a:xfrm>
            <a:off x="4407306" y="4439585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70C1C1-618C-444E-940A-9AE45CE89C3F}"/>
              </a:ext>
            </a:extLst>
          </p:cNvPr>
          <p:cNvSpPr/>
          <p:nvPr/>
        </p:nvSpPr>
        <p:spPr>
          <a:xfrm>
            <a:off x="4605180" y="4438054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4B6B6F-2A90-4F97-8D00-DB90B030331F}"/>
              </a:ext>
            </a:extLst>
          </p:cNvPr>
          <p:cNvSpPr/>
          <p:nvPr/>
        </p:nvSpPr>
        <p:spPr>
          <a:xfrm>
            <a:off x="4803054" y="4438053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2D761F-DFD5-4027-9840-D7B0B8756CFB}"/>
              </a:ext>
            </a:extLst>
          </p:cNvPr>
          <p:cNvSpPr/>
          <p:nvPr/>
        </p:nvSpPr>
        <p:spPr>
          <a:xfrm>
            <a:off x="5000928" y="4438052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38EA4F7-912D-4341-B140-D7D8363E51A6}"/>
              </a:ext>
            </a:extLst>
          </p:cNvPr>
          <p:cNvSpPr/>
          <p:nvPr/>
        </p:nvSpPr>
        <p:spPr>
          <a:xfrm>
            <a:off x="5204331" y="4436521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5D1135F-C7E0-44D2-8A8E-0C30D0472075}"/>
              </a:ext>
            </a:extLst>
          </p:cNvPr>
          <p:cNvSpPr/>
          <p:nvPr/>
        </p:nvSpPr>
        <p:spPr>
          <a:xfrm>
            <a:off x="5396676" y="4436521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1D3AAA-BDF9-49EB-92C7-2B2FA7CE4F97}"/>
              </a:ext>
            </a:extLst>
          </p:cNvPr>
          <p:cNvSpPr/>
          <p:nvPr/>
        </p:nvSpPr>
        <p:spPr>
          <a:xfrm>
            <a:off x="5600080" y="4436521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0C04404-C1F7-4BE1-8A04-D27D57D423C7}"/>
              </a:ext>
            </a:extLst>
          </p:cNvPr>
          <p:cNvSpPr/>
          <p:nvPr/>
        </p:nvSpPr>
        <p:spPr>
          <a:xfrm>
            <a:off x="5792424" y="4434990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5FE5CEF-ABBB-4E60-A5DF-192C373286E5}"/>
              </a:ext>
            </a:extLst>
          </p:cNvPr>
          <p:cNvSpPr/>
          <p:nvPr/>
        </p:nvSpPr>
        <p:spPr>
          <a:xfrm>
            <a:off x="4011558" y="4661260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E3D5FCA-CA68-476C-B37E-4E8A0B2B386E}"/>
              </a:ext>
            </a:extLst>
          </p:cNvPr>
          <p:cNvSpPr/>
          <p:nvPr/>
        </p:nvSpPr>
        <p:spPr>
          <a:xfrm>
            <a:off x="4209432" y="4661260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54E076A-0017-4E89-924E-45CF30392C92}"/>
              </a:ext>
            </a:extLst>
          </p:cNvPr>
          <p:cNvSpPr/>
          <p:nvPr/>
        </p:nvSpPr>
        <p:spPr>
          <a:xfrm>
            <a:off x="4407306" y="4661259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E3558CD-9378-4F0C-AE8E-C493E05D51C2}"/>
              </a:ext>
            </a:extLst>
          </p:cNvPr>
          <p:cNvSpPr/>
          <p:nvPr/>
        </p:nvSpPr>
        <p:spPr>
          <a:xfrm>
            <a:off x="4605180" y="4659728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E548705-E811-450D-AABC-716CEF48E3EA}"/>
              </a:ext>
            </a:extLst>
          </p:cNvPr>
          <p:cNvSpPr/>
          <p:nvPr/>
        </p:nvSpPr>
        <p:spPr>
          <a:xfrm>
            <a:off x="4803054" y="4659727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1B39154-F5BB-4D38-8518-861C70F1E421}"/>
              </a:ext>
            </a:extLst>
          </p:cNvPr>
          <p:cNvSpPr/>
          <p:nvPr/>
        </p:nvSpPr>
        <p:spPr>
          <a:xfrm>
            <a:off x="5000928" y="4659726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0CF9219-5669-4911-9118-591BCC4B71B4}"/>
              </a:ext>
            </a:extLst>
          </p:cNvPr>
          <p:cNvSpPr/>
          <p:nvPr/>
        </p:nvSpPr>
        <p:spPr>
          <a:xfrm>
            <a:off x="5204331" y="4658195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0D79E9C-FE04-4AB1-BE8C-7719CA02D487}"/>
              </a:ext>
            </a:extLst>
          </p:cNvPr>
          <p:cNvSpPr/>
          <p:nvPr/>
        </p:nvSpPr>
        <p:spPr>
          <a:xfrm>
            <a:off x="5396676" y="4658195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3DD8DC5-5FD7-4856-978C-AB62A24744E4}"/>
              </a:ext>
            </a:extLst>
          </p:cNvPr>
          <p:cNvSpPr/>
          <p:nvPr/>
        </p:nvSpPr>
        <p:spPr>
          <a:xfrm>
            <a:off x="5600080" y="4658195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4C8ED9B-C24A-473D-87BB-0A6ED5BF771C}"/>
              </a:ext>
            </a:extLst>
          </p:cNvPr>
          <p:cNvSpPr/>
          <p:nvPr/>
        </p:nvSpPr>
        <p:spPr>
          <a:xfrm>
            <a:off x="5792424" y="4656664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047024-62F8-4396-B022-1FF05573EDA8}"/>
              </a:ext>
            </a:extLst>
          </p:cNvPr>
          <p:cNvSpPr/>
          <p:nvPr/>
        </p:nvSpPr>
        <p:spPr>
          <a:xfrm>
            <a:off x="4021390" y="4857841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15A8AE-D85F-4ED9-840E-056722BF7D7E}"/>
              </a:ext>
            </a:extLst>
          </p:cNvPr>
          <p:cNvSpPr/>
          <p:nvPr/>
        </p:nvSpPr>
        <p:spPr>
          <a:xfrm>
            <a:off x="4219264" y="4857841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F935750-696D-4B89-BB4D-9B456A5B2C35}"/>
              </a:ext>
            </a:extLst>
          </p:cNvPr>
          <p:cNvSpPr/>
          <p:nvPr/>
        </p:nvSpPr>
        <p:spPr>
          <a:xfrm>
            <a:off x="4417138" y="4857840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38E66B7-A0E1-46DD-83CF-CCB455C6E6CA}"/>
              </a:ext>
            </a:extLst>
          </p:cNvPr>
          <p:cNvSpPr/>
          <p:nvPr/>
        </p:nvSpPr>
        <p:spPr>
          <a:xfrm>
            <a:off x="4615012" y="4856309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C2D4100-EF58-4EA8-A3F3-05179CAFD3D1}"/>
              </a:ext>
            </a:extLst>
          </p:cNvPr>
          <p:cNvSpPr/>
          <p:nvPr/>
        </p:nvSpPr>
        <p:spPr>
          <a:xfrm>
            <a:off x="4812886" y="4856308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0722ACC-F5E8-4DCC-83F9-61508CED3384}"/>
              </a:ext>
            </a:extLst>
          </p:cNvPr>
          <p:cNvSpPr/>
          <p:nvPr/>
        </p:nvSpPr>
        <p:spPr>
          <a:xfrm>
            <a:off x="5010760" y="4856307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8AC8C88-94CE-42C9-B7C5-76AA380EB38F}"/>
              </a:ext>
            </a:extLst>
          </p:cNvPr>
          <p:cNvSpPr/>
          <p:nvPr/>
        </p:nvSpPr>
        <p:spPr>
          <a:xfrm>
            <a:off x="5214163" y="4854776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934FE54-F971-4E75-85B3-438EC58BE868}"/>
              </a:ext>
            </a:extLst>
          </p:cNvPr>
          <p:cNvSpPr/>
          <p:nvPr/>
        </p:nvSpPr>
        <p:spPr>
          <a:xfrm>
            <a:off x="5406508" y="4854776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4A8EA99-85A6-4AC8-931B-3A328DA7C237}"/>
              </a:ext>
            </a:extLst>
          </p:cNvPr>
          <p:cNvSpPr/>
          <p:nvPr/>
        </p:nvSpPr>
        <p:spPr>
          <a:xfrm>
            <a:off x="5609912" y="4854776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8A2E9AE-1558-4D53-B55A-580027963A73}"/>
              </a:ext>
            </a:extLst>
          </p:cNvPr>
          <p:cNvSpPr/>
          <p:nvPr/>
        </p:nvSpPr>
        <p:spPr>
          <a:xfrm>
            <a:off x="5802256" y="4853245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6206616-449C-4252-AE02-6BE7A8750454}"/>
              </a:ext>
            </a:extLst>
          </p:cNvPr>
          <p:cNvSpPr/>
          <p:nvPr/>
        </p:nvSpPr>
        <p:spPr>
          <a:xfrm>
            <a:off x="4021390" y="5054422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7DA31AF-06DE-4B22-B90E-C300244BE5DE}"/>
              </a:ext>
            </a:extLst>
          </p:cNvPr>
          <p:cNvSpPr/>
          <p:nvPr/>
        </p:nvSpPr>
        <p:spPr>
          <a:xfrm>
            <a:off x="4219264" y="5054422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756ED7A-AB4A-4D10-BBC5-A57E1CFD8E56}"/>
              </a:ext>
            </a:extLst>
          </p:cNvPr>
          <p:cNvSpPr/>
          <p:nvPr/>
        </p:nvSpPr>
        <p:spPr>
          <a:xfrm>
            <a:off x="4417138" y="5054421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1F511C2-9695-45A0-A63A-28F4FC434B71}"/>
              </a:ext>
            </a:extLst>
          </p:cNvPr>
          <p:cNvSpPr/>
          <p:nvPr/>
        </p:nvSpPr>
        <p:spPr>
          <a:xfrm>
            <a:off x="4615012" y="5052890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66D484D-F1F3-487F-AF68-19EFDBCE4032}"/>
              </a:ext>
            </a:extLst>
          </p:cNvPr>
          <p:cNvSpPr/>
          <p:nvPr/>
        </p:nvSpPr>
        <p:spPr>
          <a:xfrm>
            <a:off x="4812886" y="5052889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2B8DCB9-7EFF-4E73-824D-63313574043F}"/>
              </a:ext>
            </a:extLst>
          </p:cNvPr>
          <p:cNvSpPr/>
          <p:nvPr/>
        </p:nvSpPr>
        <p:spPr>
          <a:xfrm>
            <a:off x="5010760" y="5052888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5DD998D-6F00-4762-852F-2605DB453E6F}"/>
              </a:ext>
            </a:extLst>
          </p:cNvPr>
          <p:cNvSpPr/>
          <p:nvPr/>
        </p:nvSpPr>
        <p:spPr>
          <a:xfrm>
            <a:off x="5214163" y="5051357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BC08E90-E8B2-40B6-BB63-2D35554B7D19}"/>
              </a:ext>
            </a:extLst>
          </p:cNvPr>
          <p:cNvSpPr/>
          <p:nvPr/>
        </p:nvSpPr>
        <p:spPr>
          <a:xfrm>
            <a:off x="5406508" y="5051357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E49E160-3179-484D-B34E-F6170478E398}"/>
              </a:ext>
            </a:extLst>
          </p:cNvPr>
          <p:cNvSpPr/>
          <p:nvPr/>
        </p:nvSpPr>
        <p:spPr>
          <a:xfrm>
            <a:off x="5609912" y="5051357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3A97542-321D-4822-A760-D6B3B6AD6C1A}"/>
              </a:ext>
            </a:extLst>
          </p:cNvPr>
          <p:cNvSpPr/>
          <p:nvPr/>
        </p:nvSpPr>
        <p:spPr>
          <a:xfrm>
            <a:off x="5802256" y="5049826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1B7AE4F-8815-435F-862C-BFF2BDC6E21B}"/>
              </a:ext>
            </a:extLst>
          </p:cNvPr>
          <p:cNvSpPr/>
          <p:nvPr/>
        </p:nvSpPr>
        <p:spPr>
          <a:xfrm>
            <a:off x="4021390" y="5248867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D43A691-8F4C-476C-B8AC-BC7DAAB60AF6}"/>
              </a:ext>
            </a:extLst>
          </p:cNvPr>
          <p:cNvSpPr/>
          <p:nvPr/>
        </p:nvSpPr>
        <p:spPr>
          <a:xfrm>
            <a:off x="4219264" y="5248867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3A3DF61-51AB-4B35-AB2F-3E03A89D6A54}"/>
              </a:ext>
            </a:extLst>
          </p:cNvPr>
          <p:cNvSpPr/>
          <p:nvPr/>
        </p:nvSpPr>
        <p:spPr>
          <a:xfrm>
            <a:off x="4417138" y="5248866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81C1F03-DE71-4A83-829B-6E888D4CAFCA}"/>
              </a:ext>
            </a:extLst>
          </p:cNvPr>
          <p:cNvSpPr/>
          <p:nvPr/>
        </p:nvSpPr>
        <p:spPr>
          <a:xfrm>
            <a:off x="4615012" y="5247335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FF8B237-402E-4F75-B2D1-DFB763F7FF8C}"/>
              </a:ext>
            </a:extLst>
          </p:cNvPr>
          <p:cNvSpPr/>
          <p:nvPr/>
        </p:nvSpPr>
        <p:spPr>
          <a:xfrm>
            <a:off x="4812886" y="5247334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C34B6D0-FB08-4584-915A-BD418BC315A9}"/>
              </a:ext>
            </a:extLst>
          </p:cNvPr>
          <p:cNvSpPr/>
          <p:nvPr/>
        </p:nvSpPr>
        <p:spPr>
          <a:xfrm>
            <a:off x="5010760" y="5247333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2A3AFBC-0744-4637-A39D-5373BEFB0466}"/>
              </a:ext>
            </a:extLst>
          </p:cNvPr>
          <p:cNvSpPr/>
          <p:nvPr/>
        </p:nvSpPr>
        <p:spPr>
          <a:xfrm>
            <a:off x="5214163" y="5245802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78A3A7B-D331-421B-9766-5E4D27494D84}"/>
              </a:ext>
            </a:extLst>
          </p:cNvPr>
          <p:cNvSpPr/>
          <p:nvPr/>
        </p:nvSpPr>
        <p:spPr>
          <a:xfrm>
            <a:off x="5406508" y="5245802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D1621BA-A76A-4805-94F4-007A7DDA47F2}"/>
              </a:ext>
            </a:extLst>
          </p:cNvPr>
          <p:cNvSpPr/>
          <p:nvPr/>
        </p:nvSpPr>
        <p:spPr>
          <a:xfrm>
            <a:off x="5609912" y="5245802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60EB984-FFB6-46D1-A433-F1258D24E47D}"/>
              </a:ext>
            </a:extLst>
          </p:cNvPr>
          <p:cNvSpPr/>
          <p:nvPr/>
        </p:nvSpPr>
        <p:spPr>
          <a:xfrm>
            <a:off x="5802256" y="5244271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10AE640-5A04-4CC9-B84A-858A02D06EFD}"/>
              </a:ext>
            </a:extLst>
          </p:cNvPr>
          <p:cNvSpPr/>
          <p:nvPr/>
        </p:nvSpPr>
        <p:spPr>
          <a:xfrm>
            <a:off x="4021390" y="5436113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2E5932A-A2BB-429E-AB92-0039AB68FB2B}"/>
              </a:ext>
            </a:extLst>
          </p:cNvPr>
          <p:cNvSpPr/>
          <p:nvPr/>
        </p:nvSpPr>
        <p:spPr>
          <a:xfrm>
            <a:off x="4219264" y="5436113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87CAAA9-B946-4673-9A5B-204A9BCE934F}"/>
              </a:ext>
            </a:extLst>
          </p:cNvPr>
          <p:cNvSpPr/>
          <p:nvPr/>
        </p:nvSpPr>
        <p:spPr>
          <a:xfrm>
            <a:off x="4417138" y="5436112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B492825-330E-4454-AA9D-7C037613B57C}"/>
              </a:ext>
            </a:extLst>
          </p:cNvPr>
          <p:cNvSpPr/>
          <p:nvPr/>
        </p:nvSpPr>
        <p:spPr>
          <a:xfrm>
            <a:off x="4615012" y="5434581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5DFDF5F-581F-466E-88BF-2B6361876F7E}"/>
              </a:ext>
            </a:extLst>
          </p:cNvPr>
          <p:cNvSpPr/>
          <p:nvPr/>
        </p:nvSpPr>
        <p:spPr>
          <a:xfrm>
            <a:off x="4812886" y="5434580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94826A2-1EF7-4D90-91CE-21DCE1154204}"/>
              </a:ext>
            </a:extLst>
          </p:cNvPr>
          <p:cNvSpPr/>
          <p:nvPr/>
        </p:nvSpPr>
        <p:spPr>
          <a:xfrm>
            <a:off x="5010760" y="5434579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046171E-185D-408B-9E85-972EC14231B2}"/>
              </a:ext>
            </a:extLst>
          </p:cNvPr>
          <p:cNvSpPr/>
          <p:nvPr/>
        </p:nvSpPr>
        <p:spPr>
          <a:xfrm>
            <a:off x="5214163" y="5433048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3D1B5B2-2213-4051-919F-5CCA67825EFE}"/>
              </a:ext>
            </a:extLst>
          </p:cNvPr>
          <p:cNvSpPr/>
          <p:nvPr/>
        </p:nvSpPr>
        <p:spPr>
          <a:xfrm>
            <a:off x="5406508" y="5433048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B99A37B-D69F-4EFC-AE85-BF8E4F3C6498}"/>
              </a:ext>
            </a:extLst>
          </p:cNvPr>
          <p:cNvSpPr/>
          <p:nvPr/>
        </p:nvSpPr>
        <p:spPr>
          <a:xfrm>
            <a:off x="5609912" y="5433048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880871A-8911-4831-BA9E-E56D15864CA0}"/>
              </a:ext>
            </a:extLst>
          </p:cNvPr>
          <p:cNvSpPr/>
          <p:nvPr/>
        </p:nvSpPr>
        <p:spPr>
          <a:xfrm>
            <a:off x="5802256" y="5431517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5E9167F-CA56-44AD-AB3B-213DAC368897}"/>
              </a:ext>
            </a:extLst>
          </p:cNvPr>
          <p:cNvSpPr/>
          <p:nvPr/>
        </p:nvSpPr>
        <p:spPr>
          <a:xfrm>
            <a:off x="4021390" y="5625991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1FDE28F-5C36-4726-9444-8082C9E0E784}"/>
              </a:ext>
            </a:extLst>
          </p:cNvPr>
          <p:cNvSpPr/>
          <p:nvPr/>
        </p:nvSpPr>
        <p:spPr>
          <a:xfrm>
            <a:off x="4219264" y="5625991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F8488A9-6CED-4360-BC13-6C353B5423AC}"/>
              </a:ext>
            </a:extLst>
          </p:cNvPr>
          <p:cNvSpPr/>
          <p:nvPr/>
        </p:nvSpPr>
        <p:spPr>
          <a:xfrm>
            <a:off x="4417138" y="5625990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E242131-786F-4C89-85A9-FD7C525A21E1}"/>
              </a:ext>
            </a:extLst>
          </p:cNvPr>
          <p:cNvSpPr/>
          <p:nvPr/>
        </p:nvSpPr>
        <p:spPr>
          <a:xfrm>
            <a:off x="4615012" y="5624459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D2448A5-8757-428F-9535-CACABD1359AE}"/>
              </a:ext>
            </a:extLst>
          </p:cNvPr>
          <p:cNvSpPr/>
          <p:nvPr/>
        </p:nvSpPr>
        <p:spPr>
          <a:xfrm>
            <a:off x="4812886" y="5624458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DB64732-9A34-403B-9DA4-D8FDC54260BF}"/>
              </a:ext>
            </a:extLst>
          </p:cNvPr>
          <p:cNvSpPr/>
          <p:nvPr/>
        </p:nvSpPr>
        <p:spPr>
          <a:xfrm>
            <a:off x="5010760" y="5624457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3EAEE04-3361-464F-A117-C6F315DB39D4}"/>
              </a:ext>
            </a:extLst>
          </p:cNvPr>
          <p:cNvSpPr/>
          <p:nvPr/>
        </p:nvSpPr>
        <p:spPr>
          <a:xfrm>
            <a:off x="5214163" y="5622926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726A54D-1D20-4782-97A2-B5AC91BC47EE}"/>
              </a:ext>
            </a:extLst>
          </p:cNvPr>
          <p:cNvSpPr/>
          <p:nvPr/>
        </p:nvSpPr>
        <p:spPr>
          <a:xfrm>
            <a:off x="5406508" y="5622926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249E9D5-18E3-4380-9E79-E3663ACD49C4}"/>
              </a:ext>
            </a:extLst>
          </p:cNvPr>
          <p:cNvSpPr/>
          <p:nvPr/>
        </p:nvSpPr>
        <p:spPr>
          <a:xfrm>
            <a:off x="5609912" y="5622926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07D3162-D19B-45C4-A218-061A44CA6774}"/>
              </a:ext>
            </a:extLst>
          </p:cNvPr>
          <p:cNvSpPr/>
          <p:nvPr/>
        </p:nvSpPr>
        <p:spPr>
          <a:xfrm>
            <a:off x="5802256" y="5621395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1AAC1E8-1041-4ACC-9A85-1B8EC7C82D93}"/>
              </a:ext>
            </a:extLst>
          </p:cNvPr>
          <p:cNvSpPr txBox="1"/>
          <p:nvPr/>
        </p:nvSpPr>
        <p:spPr>
          <a:xfrm>
            <a:off x="3888347" y="5652333"/>
            <a:ext cx="2372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… n more rows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800AEA1-A808-4426-9235-1485580B5F91}"/>
              </a:ext>
            </a:extLst>
          </p:cNvPr>
          <p:cNvSpPr/>
          <p:nvPr/>
        </p:nvSpPr>
        <p:spPr>
          <a:xfrm>
            <a:off x="275303" y="1213896"/>
            <a:ext cx="2544096" cy="24739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/>
              <a:t>22222222222222222222</a:t>
            </a:r>
          </a:p>
          <a:p>
            <a:r>
              <a:rPr lang="en-GB" dirty="0"/>
              <a:t>22222222222222222222</a:t>
            </a:r>
          </a:p>
          <a:p>
            <a:r>
              <a:rPr lang="en-GB" dirty="0"/>
              <a:t>22222222222222222222</a:t>
            </a:r>
          </a:p>
          <a:p>
            <a:r>
              <a:rPr lang="en-GB" dirty="0"/>
              <a:t>22222222222222222222</a:t>
            </a:r>
          </a:p>
          <a:p>
            <a:r>
              <a:rPr lang="en-GB" dirty="0"/>
              <a:t>22222222222222222222</a:t>
            </a:r>
          </a:p>
          <a:p>
            <a:r>
              <a:rPr lang="en-GB" dirty="0"/>
              <a:t>22222222222222222222</a:t>
            </a:r>
          </a:p>
          <a:p>
            <a:r>
              <a:rPr lang="en-GB" dirty="0"/>
              <a:t>22222222222222222222</a:t>
            </a:r>
          </a:p>
          <a:p>
            <a:r>
              <a:rPr lang="en-GB" dirty="0"/>
              <a:t>22222222222222222222</a:t>
            </a:r>
          </a:p>
          <a:p>
            <a:r>
              <a:rPr lang="en-GB" dirty="0"/>
              <a:t>22222222222222222222</a:t>
            </a:r>
          </a:p>
          <a:p>
            <a:endParaRPr lang="en-GB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3D3B8681-984D-4A9B-96FB-108D69503093}"/>
              </a:ext>
            </a:extLst>
          </p:cNvPr>
          <p:cNvSpPr/>
          <p:nvPr/>
        </p:nvSpPr>
        <p:spPr>
          <a:xfrm>
            <a:off x="287593" y="3777311"/>
            <a:ext cx="2544096" cy="24739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/>
              <a:t>333333333333333333333333333333333333333333333333333333333333333333333333333333333333333333333333333333333333333333333333333333333333333333333333333333333333333333333333333333333333</a:t>
            </a:r>
          </a:p>
          <a:p>
            <a:endParaRPr lang="en-GB" dirty="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01727A61-5754-4B25-826A-262DA07CBF62}"/>
              </a:ext>
            </a:extLst>
          </p:cNvPr>
          <p:cNvSpPr/>
          <p:nvPr/>
        </p:nvSpPr>
        <p:spPr>
          <a:xfrm>
            <a:off x="275303" y="1276515"/>
            <a:ext cx="285135" cy="231447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1DFF4ED7-F144-4EFD-B8F5-5CD5BB40DCFB}"/>
              </a:ext>
            </a:extLst>
          </p:cNvPr>
          <p:cNvSpPr/>
          <p:nvPr/>
        </p:nvSpPr>
        <p:spPr>
          <a:xfrm>
            <a:off x="287593" y="3874611"/>
            <a:ext cx="285135" cy="231447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B6B42AD-B1C4-4259-937A-3D333807DB5E}"/>
              </a:ext>
            </a:extLst>
          </p:cNvPr>
          <p:cNvCxnSpPr>
            <a:stCxn id="95" idx="6"/>
          </p:cNvCxnSpPr>
          <p:nvPr/>
        </p:nvCxnSpPr>
        <p:spPr>
          <a:xfrm flipV="1">
            <a:off x="572728" y="2450847"/>
            <a:ext cx="3596146" cy="1539488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382F911-A111-4995-BCEE-4CD3C1BA1CD0}"/>
              </a:ext>
            </a:extLst>
          </p:cNvPr>
          <p:cNvCxnSpPr>
            <a:cxnSpLocks/>
          </p:cNvCxnSpPr>
          <p:nvPr/>
        </p:nvCxnSpPr>
        <p:spPr>
          <a:xfrm>
            <a:off x="560435" y="1430273"/>
            <a:ext cx="3598607" cy="1009493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Oval 99">
            <a:extLst>
              <a:ext uri="{FF2B5EF4-FFF2-40B4-BE49-F238E27FC236}">
                <a16:creationId xmlns:a16="http://schemas.microsoft.com/office/drawing/2014/main" id="{9BB04D8B-36F1-42FD-A24B-FC9FE29E336A}"/>
              </a:ext>
            </a:extLst>
          </p:cNvPr>
          <p:cNvSpPr/>
          <p:nvPr/>
        </p:nvSpPr>
        <p:spPr>
          <a:xfrm>
            <a:off x="271616" y="1570454"/>
            <a:ext cx="285135" cy="231447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6B4619F0-A7F5-4E26-8E74-5A5ACB12FA9B}"/>
              </a:ext>
            </a:extLst>
          </p:cNvPr>
          <p:cNvSpPr/>
          <p:nvPr/>
        </p:nvSpPr>
        <p:spPr>
          <a:xfrm>
            <a:off x="287592" y="4149913"/>
            <a:ext cx="285135" cy="231447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CBA7EDE0-5141-4E52-BFC1-A1F16349F7E5}"/>
              </a:ext>
            </a:extLst>
          </p:cNvPr>
          <p:cNvCxnSpPr>
            <a:cxnSpLocks/>
          </p:cNvCxnSpPr>
          <p:nvPr/>
        </p:nvCxnSpPr>
        <p:spPr>
          <a:xfrm>
            <a:off x="541999" y="1710639"/>
            <a:ext cx="4809816" cy="529464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8EBA5CF-3B5E-4CEE-AF5A-E2234E71C76B}"/>
              </a:ext>
            </a:extLst>
          </p:cNvPr>
          <p:cNvCxnSpPr>
            <a:cxnSpLocks/>
          </p:cNvCxnSpPr>
          <p:nvPr/>
        </p:nvCxnSpPr>
        <p:spPr>
          <a:xfrm flipV="1">
            <a:off x="568425" y="2291269"/>
            <a:ext cx="4793222" cy="1989542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01DADC30-46B0-4AD8-A140-3043163C3393}"/>
              </a:ext>
            </a:extLst>
          </p:cNvPr>
          <p:cNvSpPr/>
          <p:nvPr/>
        </p:nvSpPr>
        <p:spPr>
          <a:xfrm>
            <a:off x="287592" y="4397952"/>
            <a:ext cx="285135" cy="231447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64468D88-7462-4B7C-832B-9766DD05468A}"/>
              </a:ext>
            </a:extLst>
          </p:cNvPr>
          <p:cNvSpPr/>
          <p:nvPr/>
        </p:nvSpPr>
        <p:spPr>
          <a:xfrm>
            <a:off x="255020" y="1845756"/>
            <a:ext cx="285135" cy="231447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3960C47-30B1-4E5B-8A78-AAB8CB6275AE}"/>
              </a:ext>
            </a:extLst>
          </p:cNvPr>
          <p:cNvCxnSpPr>
            <a:cxnSpLocks/>
          </p:cNvCxnSpPr>
          <p:nvPr/>
        </p:nvCxnSpPr>
        <p:spPr>
          <a:xfrm flipV="1">
            <a:off x="575494" y="3040073"/>
            <a:ext cx="3679413" cy="145188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159FCA4-9768-4546-8C84-4D22B98DFE99}"/>
              </a:ext>
            </a:extLst>
          </p:cNvPr>
          <p:cNvCxnSpPr>
            <a:cxnSpLocks/>
          </p:cNvCxnSpPr>
          <p:nvPr/>
        </p:nvCxnSpPr>
        <p:spPr>
          <a:xfrm>
            <a:off x="531094" y="2018923"/>
            <a:ext cx="3723813" cy="1002871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Oval 111">
            <a:extLst>
              <a:ext uri="{FF2B5EF4-FFF2-40B4-BE49-F238E27FC236}">
                <a16:creationId xmlns:a16="http://schemas.microsoft.com/office/drawing/2014/main" id="{88E199B9-847C-4506-8F8D-738A92A1AC62}"/>
              </a:ext>
            </a:extLst>
          </p:cNvPr>
          <p:cNvSpPr/>
          <p:nvPr/>
        </p:nvSpPr>
        <p:spPr>
          <a:xfrm>
            <a:off x="260629" y="2105956"/>
            <a:ext cx="285135" cy="231447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35DF7395-CDBB-4D24-9C24-4D09326AAA6C}"/>
              </a:ext>
            </a:extLst>
          </p:cNvPr>
          <p:cNvSpPr/>
          <p:nvPr/>
        </p:nvSpPr>
        <p:spPr>
          <a:xfrm>
            <a:off x="283290" y="4655507"/>
            <a:ext cx="285135" cy="231447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400FB788-4518-4DBA-AD7F-607F030A1B2E}"/>
              </a:ext>
            </a:extLst>
          </p:cNvPr>
          <p:cNvCxnSpPr>
            <a:cxnSpLocks/>
          </p:cNvCxnSpPr>
          <p:nvPr/>
        </p:nvCxnSpPr>
        <p:spPr>
          <a:xfrm>
            <a:off x="534856" y="2240183"/>
            <a:ext cx="4816959" cy="77100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C4D4EF37-824E-4442-AF44-D1B815C8C5DB}"/>
              </a:ext>
            </a:extLst>
          </p:cNvPr>
          <p:cNvCxnSpPr>
            <a:cxnSpLocks/>
          </p:cNvCxnSpPr>
          <p:nvPr/>
        </p:nvCxnSpPr>
        <p:spPr>
          <a:xfrm flipV="1">
            <a:off x="598573" y="3040073"/>
            <a:ext cx="4753242" cy="1762018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659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53C68-2376-4A59-B565-BEE54DB5F6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72260"/>
            <a:ext cx="5181600" cy="4604703"/>
          </a:xfrm>
        </p:spPr>
        <p:txBody>
          <a:bodyPr anchor="ctr"/>
          <a:lstStyle/>
          <a:p>
            <a:r>
              <a:rPr lang="en-GB" dirty="0"/>
              <a:t>A GPU or other accelerator can run many thousand operations in parallel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A6E720-D802-4C5C-A8CB-FF711BE85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Implications On Hardware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235756-CC49-48FF-AFAE-F7DE82CD9428}"/>
              </a:ext>
            </a:extLst>
          </p:cNvPr>
          <p:cNvSpPr/>
          <p:nvPr/>
        </p:nvSpPr>
        <p:spPr>
          <a:xfrm>
            <a:off x="3932900" y="1572260"/>
            <a:ext cx="2143432" cy="20558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/>
              <a:t>CPU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6DCF0E-F25D-482B-80CD-92F9F8658E35}"/>
              </a:ext>
            </a:extLst>
          </p:cNvPr>
          <p:cNvSpPr/>
          <p:nvPr/>
        </p:nvSpPr>
        <p:spPr>
          <a:xfrm>
            <a:off x="3932900" y="3874611"/>
            <a:ext cx="2143432" cy="22213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/>
              <a:t>GPU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ADD2A7-715C-41C3-A0DA-CEBCE9F0385A}"/>
              </a:ext>
            </a:extLst>
          </p:cNvPr>
          <p:cNvSpPr/>
          <p:nvPr/>
        </p:nvSpPr>
        <p:spPr>
          <a:xfrm>
            <a:off x="4011558" y="1963320"/>
            <a:ext cx="835742" cy="707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149724-8EBE-4CA3-9DFF-AEA6ADF47081}"/>
              </a:ext>
            </a:extLst>
          </p:cNvPr>
          <p:cNvSpPr/>
          <p:nvPr/>
        </p:nvSpPr>
        <p:spPr>
          <a:xfrm>
            <a:off x="5139810" y="1963319"/>
            <a:ext cx="835742" cy="707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E6B349-D249-4F65-92F4-9DE790D28905}"/>
              </a:ext>
            </a:extLst>
          </p:cNvPr>
          <p:cNvSpPr/>
          <p:nvPr/>
        </p:nvSpPr>
        <p:spPr>
          <a:xfrm>
            <a:off x="4011558" y="2783097"/>
            <a:ext cx="835742" cy="707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74D3FB-2F15-4B39-A08A-8BCEC397898B}"/>
              </a:ext>
            </a:extLst>
          </p:cNvPr>
          <p:cNvSpPr/>
          <p:nvPr/>
        </p:nvSpPr>
        <p:spPr>
          <a:xfrm>
            <a:off x="5139810" y="2783096"/>
            <a:ext cx="835742" cy="707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5719A1-831A-48DF-A0CC-6D62F9142FCA}"/>
              </a:ext>
            </a:extLst>
          </p:cNvPr>
          <p:cNvSpPr/>
          <p:nvPr/>
        </p:nvSpPr>
        <p:spPr>
          <a:xfrm>
            <a:off x="4011558" y="4194609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1CADF4-F41D-4DD0-8D94-1DC81629210C}"/>
              </a:ext>
            </a:extLst>
          </p:cNvPr>
          <p:cNvSpPr/>
          <p:nvPr/>
        </p:nvSpPr>
        <p:spPr>
          <a:xfrm>
            <a:off x="4209432" y="4194609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AE3132-CAD2-4D28-A634-D48C7EA851A5}"/>
              </a:ext>
            </a:extLst>
          </p:cNvPr>
          <p:cNvSpPr/>
          <p:nvPr/>
        </p:nvSpPr>
        <p:spPr>
          <a:xfrm>
            <a:off x="4407306" y="4194608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354C97-A7FC-4AF1-BA3B-F9C007A8E61D}"/>
              </a:ext>
            </a:extLst>
          </p:cNvPr>
          <p:cNvSpPr/>
          <p:nvPr/>
        </p:nvSpPr>
        <p:spPr>
          <a:xfrm>
            <a:off x="4605180" y="4193077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B743BB-BDB9-425C-B9BB-99E84E3B01F8}"/>
              </a:ext>
            </a:extLst>
          </p:cNvPr>
          <p:cNvSpPr/>
          <p:nvPr/>
        </p:nvSpPr>
        <p:spPr>
          <a:xfrm>
            <a:off x="4803054" y="4193076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AFD1D5-2E05-4848-8FE8-22B8792386D2}"/>
              </a:ext>
            </a:extLst>
          </p:cNvPr>
          <p:cNvSpPr/>
          <p:nvPr/>
        </p:nvSpPr>
        <p:spPr>
          <a:xfrm>
            <a:off x="5000928" y="4193075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48F1CC-DE96-40BD-B076-730986895573}"/>
              </a:ext>
            </a:extLst>
          </p:cNvPr>
          <p:cNvSpPr/>
          <p:nvPr/>
        </p:nvSpPr>
        <p:spPr>
          <a:xfrm>
            <a:off x="5204331" y="4191544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C9B34C-8088-48D6-A148-5EF36B59FB94}"/>
              </a:ext>
            </a:extLst>
          </p:cNvPr>
          <p:cNvSpPr/>
          <p:nvPr/>
        </p:nvSpPr>
        <p:spPr>
          <a:xfrm>
            <a:off x="5396676" y="4191544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032A15-6C2D-4FBB-A5FA-B38A4D09D9B6}"/>
              </a:ext>
            </a:extLst>
          </p:cNvPr>
          <p:cNvSpPr/>
          <p:nvPr/>
        </p:nvSpPr>
        <p:spPr>
          <a:xfrm>
            <a:off x="5600080" y="4191544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B03F3C-AD18-430A-ABC8-0FFD27F2A404}"/>
              </a:ext>
            </a:extLst>
          </p:cNvPr>
          <p:cNvSpPr/>
          <p:nvPr/>
        </p:nvSpPr>
        <p:spPr>
          <a:xfrm>
            <a:off x="5792424" y="4190013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8F1CA0-E716-4EB1-B8ED-B980B4EBA292}"/>
              </a:ext>
            </a:extLst>
          </p:cNvPr>
          <p:cNvSpPr/>
          <p:nvPr/>
        </p:nvSpPr>
        <p:spPr>
          <a:xfrm>
            <a:off x="4011558" y="4439586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B265FA-C3BC-47A8-899E-98DC64D68370}"/>
              </a:ext>
            </a:extLst>
          </p:cNvPr>
          <p:cNvSpPr/>
          <p:nvPr/>
        </p:nvSpPr>
        <p:spPr>
          <a:xfrm>
            <a:off x="4209432" y="4439586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70DA2FC-D3D7-4EF0-A2F3-CFA0A9A95400}"/>
              </a:ext>
            </a:extLst>
          </p:cNvPr>
          <p:cNvSpPr/>
          <p:nvPr/>
        </p:nvSpPr>
        <p:spPr>
          <a:xfrm>
            <a:off x="4407306" y="4439585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70C1C1-618C-444E-940A-9AE45CE89C3F}"/>
              </a:ext>
            </a:extLst>
          </p:cNvPr>
          <p:cNvSpPr/>
          <p:nvPr/>
        </p:nvSpPr>
        <p:spPr>
          <a:xfrm>
            <a:off x="4605180" y="4438054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4B6B6F-2A90-4F97-8D00-DB90B030331F}"/>
              </a:ext>
            </a:extLst>
          </p:cNvPr>
          <p:cNvSpPr/>
          <p:nvPr/>
        </p:nvSpPr>
        <p:spPr>
          <a:xfrm>
            <a:off x="4803054" y="4438053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2D761F-DFD5-4027-9840-D7B0B8756CFB}"/>
              </a:ext>
            </a:extLst>
          </p:cNvPr>
          <p:cNvSpPr/>
          <p:nvPr/>
        </p:nvSpPr>
        <p:spPr>
          <a:xfrm>
            <a:off x="5000928" y="4438052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38EA4F7-912D-4341-B140-D7D8363E51A6}"/>
              </a:ext>
            </a:extLst>
          </p:cNvPr>
          <p:cNvSpPr/>
          <p:nvPr/>
        </p:nvSpPr>
        <p:spPr>
          <a:xfrm>
            <a:off x="5204331" y="4436521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5D1135F-C7E0-44D2-8A8E-0C30D0472075}"/>
              </a:ext>
            </a:extLst>
          </p:cNvPr>
          <p:cNvSpPr/>
          <p:nvPr/>
        </p:nvSpPr>
        <p:spPr>
          <a:xfrm>
            <a:off x="5396676" y="4436521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1D3AAA-BDF9-49EB-92C7-2B2FA7CE4F97}"/>
              </a:ext>
            </a:extLst>
          </p:cNvPr>
          <p:cNvSpPr/>
          <p:nvPr/>
        </p:nvSpPr>
        <p:spPr>
          <a:xfrm>
            <a:off x="5600080" y="4436521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0C04404-C1F7-4BE1-8A04-D27D57D423C7}"/>
              </a:ext>
            </a:extLst>
          </p:cNvPr>
          <p:cNvSpPr/>
          <p:nvPr/>
        </p:nvSpPr>
        <p:spPr>
          <a:xfrm>
            <a:off x="5792424" y="4434990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5FE5CEF-ABBB-4E60-A5DF-192C373286E5}"/>
              </a:ext>
            </a:extLst>
          </p:cNvPr>
          <p:cNvSpPr/>
          <p:nvPr/>
        </p:nvSpPr>
        <p:spPr>
          <a:xfrm>
            <a:off x="4011558" y="4661260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E3D5FCA-CA68-476C-B37E-4E8A0B2B386E}"/>
              </a:ext>
            </a:extLst>
          </p:cNvPr>
          <p:cNvSpPr/>
          <p:nvPr/>
        </p:nvSpPr>
        <p:spPr>
          <a:xfrm>
            <a:off x="4209432" y="4661260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54E076A-0017-4E89-924E-45CF30392C92}"/>
              </a:ext>
            </a:extLst>
          </p:cNvPr>
          <p:cNvSpPr/>
          <p:nvPr/>
        </p:nvSpPr>
        <p:spPr>
          <a:xfrm>
            <a:off x="4407306" y="4661259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E3558CD-9378-4F0C-AE8E-C493E05D51C2}"/>
              </a:ext>
            </a:extLst>
          </p:cNvPr>
          <p:cNvSpPr/>
          <p:nvPr/>
        </p:nvSpPr>
        <p:spPr>
          <a:xfrm>
            <a:off x="4605180" y="4659728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E548705-E811-450D-AABC-716CEF48E3EA}"/>
              </a:ext>
            </a:extLst>
          </p:cNvPr>
          <p:cNvSpPr/>
          <p:nvPr/>
        </p:nvSpPr>
        <p:spPr>
          <a:xfrm>
            <a:off x="4803054" y="4659727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1B39154-F5BB-4D38-8518-861C70F1E421}"/>
              </a:ext>
            </a:extLst>
          </p:cNvPr>
          <p:cNvSpPr/>
          <p:nvPr/>
        </p:nvSpPr>
        <p:spPr>
          <a:xfrm>
            <a:off x="5000928" y="4659726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0CF9219-5669-4911-9118-591BCC4B71B4}"/>
              </a:ext>
            </a:extLst>
          </p:cNvPr>
          <p:cNvSpPr/>
          <p:nvPr/>
        </p:nvSpPr>
        <p:spPr>
          <a:xfrm>
            <a:off x="5204331" y="4658195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0D79E9C-FE04-4AB1-BE8C-7719CA02D487}"/>
              </a:ext>
            </a:extLst>
          </p:cNvPr>
          <p:cNvSpPr/>
          <p:nvPr/>
        </p:nvSpPr>
        <p:spPr>
          <a:xfrm>
            <a:off x="5396676" y="4658195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3DD8DC5-5FD7-4856-978C-AB62A24744E4}"/>
              </a:ext>
            </a:extLst>
          </p:cNvPr>
          <p:cNvSpPr/>
          <p:nvPr/>
        </p:nvSpPr>
        <p:spPr>
          <a:xfrm>
            <a:off x="5600080" y="4658195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4C8ED9B-C24A-473D-87BB-0A6ED5BF771C}"/>
              </a:ext>
            </a:extLst>
          </p:cNvPr>
          <p:cNvSpPr/>
          <p:nvPr/>
        </p:nvSpPr>
        <p:spPr>
          <a:xfrm>
            <a:off x="5792424" y="4656664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047024-62F8-4396-B022-1FF05573EDA8}"/>
              </a:ext>
            </a:extLst>
          </p:cNvPr>
          <p:cNvSpPr/>
          <p:nvPr/>
        </p:nvSpPr>
        <p:spPr>
          <a:xfrm>
            <a:off x="4021390" y="4857841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15A8AE-D85F-4ED9-840E-056722BF7D7E}"/>
              </a:ext>
            </a:extLst>
          </p:cNvPr>
          <p:cNvSpPr/>
          <p:nvPr/>
        </p:nvSpPr>
        <p:spPr>
          <a:xfrm>
            <a:off x="4219264" y="4857841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F935750-696D-4B89-BB4D-9B456A5B2C35}"/>
              </a:ext>
            </a:extLst>
          </p:cNvPr>
          <p:cNvSpPr/>
          <p:nvPr/>
        </p:nvSpPr>
        <p:spPr>
          <a:xfrm>
            <a:off x="4417138" y="4857840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38E66B7-A0E1-46DD-83CF-CCB455C6E6CA}"/>
              </a:ext>
            </a:extLst>
          </p:cNvPr>
          <p:cNvSpPr/>
          <p:nvPr/>
        </p:nvSpPr>
        <p:spPr>
          <a:xfrm>
            <a:off x="4615012" y="4856309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C2D4100-EF58-4EA8-A3F3-05179CAFD3D1}"/>
              </a:ext>
            </a:extLst>
          </p:cNvPr>
          <p:cNvSpPr/>
          <p:nvPr/>
        </p:nvSpPr>
        <p:spPr>
          <a:xfrm>
            <a:off x="4812886" y="4856308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0722ACC-F5E8-4DCC-83F9-61508CED3384}"/>
              </a:ext>
            </a:extLst>
          </p:cNvPr>
          <p:cNvSpPr/>
          <p:nvPr/>
        </p:nvSpPr>
        <p:spPr>
          <a:xfrm>
            <a:off x="5010760" y="4856307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8AC8C88-94CE-42C9-B7C5-76AA380EB38F}"/>
              </a:ext>
            </a:extLst>
          </p:cNvPr>
          <p:cNvSpPr/>
          <p:nvPr/>
        </p:nvSpPr>
        <p:spPr>
          <a:xfrm>
            <a:off x="5214163" y="4854776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934FE54-F971-4E75-85B3-438EC58BE868}"/>
              </a:ext>
            </a:extLst>
          </p:cNvPr>
          <p:cNvSpPr/>
          <p:nvPr/>
        </p:nvSpPr>
        <p:spPr>
          <a:xfrm>
            <a:off x="5406508" y="4854776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4A8EA99-85A6-4AC8-931B-3A328DA7C237}"/>
              </a:ext>
            </a:extLst>
          </p:cNvPr>
          <p:cNvSpPr/>
          <p:nvPr/>
        </p:nvSpPr>
        <p:spPr>
          <a:xfrm>
            <a:off x="5609912" y="4854776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8A2E9AE-1558-4D53-B55A-580027963A73}"/>
              </a:ext>
            </a:extLst>
          </p:cNvPr>
          <p:cNvSpPr/>
          <p:nvPr/>
        </p:nvSpPr>
        <p:spPr>
          <a:xfrm>
            <a:off x="5802256" y="4853245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6206616-449C-4252-AE02-6BE7A8750454}"/>
              </a:ext>
            </a:extLst>
          </p:cNvPr>
          <p:cNvSpPr/>
          <p:nvPr/>
        </p:nvSpPr>
        <p:spPr>
          <a:xfrm>
            <a:off x="4021390" y="5054422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7DA31AF-06DE-4B22-B90E-C300244BE5DE}"/>
              </a:ext>
            </a:extLst>
          </p:cNvPr>
          <p:cNvSpPr/>
          <p:nvPr/>
        </p:nvSpPr>
        <p:spPr>
          <a:xfrm>
            <a:off x="4219264" y="5054422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756ED7A-AB4A-4D10-BBC5-A57E1CFD8E56}"/>
              </a:ext>
            </a:extLst>
          </p:cNvPr>
          <p:cNvSpPr/>
          <p:nvPr/>
        </p:nvSpPr>
        <p:spPr>
          <a:xfrm>
            <a:off x="4417138" y="5054421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1F511C2-9695-45A0-A63A-28F4FC434B71}"/>
              </a:ext>
            </a:extLst>
          </p:cNvPr>
          <p:cNvSpPr/>
          <p:nvPr/>
        </p:nvSpPr>
        <p:spPr>
          <a:xfrm>
            <a:off x="4615012" y="5052890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66D484D-F1F3-487F-AF68-19EFDBCE4032}"/>
              </a:ext>
            </a:extLst>
          </p:cNvPr>
          <p:cNvSpPr/>
          <p:nvPr/>
        </p:nvSpPr>
        <p:spPr>
          <a:xfrm>
            <a:off x="4812886" y="5052889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2B8DCB9-7EFF-4E73-824D-63313574043F}"/>
              </a:ext>
            </a:extLst>
          </p:cNvPr>
          <p:cNvSpPr/>
          <p:nvPr/>
        </p:nvSpPr>
        <p:spPr>
          <a:xfrm>
            <a:off x="5010760" y="5052888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5DD998D-6F00-4762-852F-2605DB453E6F}"/>
              </a:ext>
            </a:extLst>
          </p:cNvPr>
          <p:cNvSpPr/>
          <p:nvPr/>
        </p:nvSpPr>
        <p:spPr>
          <a:xfrm>
            <a:off x="5214163" y="5051357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BC08E90-E8B2-40B6-BB63-2D35554B7D19}"/>
              </a:ext>
            </a:extLst>
          </p:cNvPr>
          <p:cNvSpPr/>
          <p:nvPr/>
        </p:nvSpPr>
        <p:spPr>
          <a:xfrm>
            <a:off x="5406508" y="5051357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E49E160-3179-484D-B34E-F6170478E398}"/>
              </a:ext>
            </a:extLst>
          </p:cNvPr>
          <p:cNvSpPr/>
          <p:nvPr/>
        </p:nvSpPr>
        <p:spPr>
          <a:xfrm>
            <a:off x="5609912" y="5051357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3A97542-321D-4822-A760-D6B3B6AD6C1A}"/>
              </a:ext>
            </a:extLst>
          </p:cNvPr>
          <p:cNvSpPr/>
          <p:nvPr/>
        </p:nvSpPr>
        <p:spPr>
          <a:xfrm>
            <a:off x="5802256" y="5049826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1B7AE4F-8815-435F-862C-BFF2BDC6E21B}"/>
              </a:ext>
            </a:extLst>
          </p:cNvPr>
          <p:cNvSpPr/>
          <p:nvPr/>
        </p:nvSpPr>
        <p:spPr>
          <a:xfrm>
            <a:off x="4021390" y="5248867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D43A691-8F4C-476C-B8AC-BC7DAAB60AF6}"/>
              </a:ext>
            </a:extLst>
          </p:cNvPr>
          <p:cNvSpPr/>
          <p:nvPr/>
        </p:nvSpPr>
        <p:spPr>
          <a:xfrm>
            <a:off x="4219264" y="5248867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3A3DF61-51AB-4B35-AB2F-3E03A89D6A54}"/>
              </a:ext>
            </a:extLst>
          </p:cNvPr>
          <p:cNvSpPr/>
          <p:nvPr/>
        </p:nvSpPr>
        <p:spPr>
          <a:xfrm>
            <a:off x="4417138" y="5248866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81C1F03-DE71-4A83-829B-6E888D4CAFCA}"/>
              </a:ext>
            </a:extLst>
          </p:cNvPr>
          <p:cNvSpPr/>
          <p:nvPr/>
        </p:nvSpPr>
        <p:spPr>
          <a:xfrm>
            <a:off x="4615012" y="5247335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FF8B237-402E-4F75-B2D1-DFB763F7FF8C}"/>
              </a:ext>
            </a:extLst>
          </p:cNvPr>
          <p:cNvSpPr/>
          <p:nvPr/>
        </p:nvSpPr>
        <p:spPr>
          <a:xfrm>
            <a:off x="4812886" y="5247334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C34B6D0-FB08-4584-915A-BD418BC315A9}"/>
              </a:ext>
            </a:extLst>
          </p:cNvPr>
          <p:cNvSpPr/>
          <p:nvPr/>
        </p:nvSpPr>
        <p:spPr>
          <a:xfrm>
            <a:off x="5010760" y="5247333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2A3AFBC-0744-4637-A39D-5373BEFB0466}"/>
              </a:ext>
            </a:extLst>
          </p:cNvPr>
          <p:cNvSpPr/>
          <p:nvPr/>
        </p:nvSpPr>
        <p:spPr>
          <a:xfrm>
            <a:off x="5214163" y="5245802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78A3A7B-D331-421B-9766-5E4D27494D84}"/>
              </a:ext>
            </a:extLst>
          </p:cNvPr>
          <p:cNvSpPr/>
          <p:nvPr/>
        </p:nvSpPr>
        <p:spPr>
          <a:xfrm>
            <a:off x="5406508" y="5245802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D1621BA-A76A-4805-94F4-007A7DDA47F2}"/>
              </a:ext>
            </a:extLst>
          </p:cNvPr>
          <p:cNvSpPr/>
          <p:nvPr/>
        </p:nvSpPr>
        <p:spPr>
          <a:xfrm>
            <a:off x="5609912" y="5245802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60EB984-FFB6-46D1-A433-F1258D24E47D}"/>
              </a:ext>
            </a:extLst>
          </p:cNvPr>
          <p:cNvSpPr/>
          <p:nvPr/>
        </p:nvSpPr>
        <p:spPr>
          <a:xfrm>
            <a:off x="5802256" y="5244271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10AE640-5A04-4CC9-B84A-858A02D06EFD}"/>
              </a:ext>
            </a:extLst>
          </p:cNvPr>
          <p:cNvSpPr/>
          <p:nvPr/>
        </p:nvSpPr>
        <p:spPr>
          <a:xfrm>
            <a:off x="4021390" y="5436113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2E5932A-A2BB-429E-AB92-0039AB68FB2B}"/>
              </a:ext>
            </a:extLst>
          </p:cNvPr>
          <p:cNvSpPr/>
          <p:nvPr/>
        </p:nvSpPr>
        <p:spPr>
          <a:xfrm>
            <a:off x="4219264" y="5436113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87CAAA9-B946-4673-9A5B-204A9BCE934F}"/>
              </a:ext>
            </a:extLst>
          </p:cNvPr>
          <p:cNvSpPr/>
          <p:nvPr/>
        </p:nvSpPr>
        <p:spPr>
          <a:xfrm>
            <a:off x="4417138" y="5436112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B492825-330E-4454-AA9D-7C037613B57C}"/>
              </a:ext>
            </a:extLst>
          </p:cNvPr>
          <p:cNvSpPr/>
          <p:nvPr/>
        </p:nvSpPr>
        <p:spPr>
          <a:xfrm>
            <a:off x="4615012" y="5434581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5DFDF5F-581F-466E-88BF-2B6361876F7E}"/>
              </a:ext>
            </a:extLst>
          </p:cNvPr>
          <p:cNvSpPr/>
          <p:nvPr/>
        </p:nvSpPr>
        <p:spPr>
          <a:xfrm>
            <a:off x="4812886" y="5434580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94826A2-1EF7-4D90-91CE-21DCE1154204}"/>
              </a:ext>
            </a:extLst>
          </p:cNvPr>
          <p:cNvSpPr/>
          <p:nvPr/>
        </p:nvSpPr>
        <p:spPr>
          <a:xfrm>
            <a:off x="5010760" y="5434579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046171E-185D-408B-9E85-972EC14231B2}"/>
              </a:ext>
            </a:extLst>
          </p:cNvPr>
          <p:cNvSpPr/>
          <p:nvPr/>
        </p:nvSpPr>
        <p:spPr>
          <a:xfrm>
            <a:off x="5214163" y="5433048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3D1B5B2-2213-4051-919F-5CCA67825EFE}"/>
              </a:ext>
            </a:extLst>
          </p:cNvPr>
          <p:cNvSpPr/>
          <p:nvPr/>
        </p:nvSpPr>
        <p:spPr>
          <a:xfrm>
            <a:off x="5406508" y="5433048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B99A37B-D69F-4EFC-AE85-BF8E4F3C6498}"/>
              </a:ext>
            </a:extLst>
          </p:cNvPr>
          <p:cNvSpPr/>
          <p:nvPr/>
        </p:nvSpPr>
        <p:spPr>
          <a:xfrm>
            <a:off x="5609912" y="5433048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880871A-8911-4831-BA9E-E56D15864CA0}"/>
              </a:ext>
            </a:extLst>
          </p:cNvPr>
          <p:cNvSpPr/>
          <p:nvPr/>
        </p:nvSpPr>
        <p:spPr>
          <a:xfrm>
            <a:off x="5802256" y="5431517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5E9167F-CA56-44AD-AB3B-213DAC368897}"/>
              </a:ext>
            </a:extLst>
          </p:cNvPr>
          <p:cNvSpPr/>
          <p:nvPr/>
        </p:nvSpPr>
        <p:spPr>
          <a:xfrm>
            <a:off x="4021390" y="5625991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1FDE28F-5C36-4726-9444-8082C9E0E784}"/>
              </a:ext>
            </a:extLst>
          </p:cNvPr>
          <p:cNvSpPr/>
          <p:nvPr/>
        </p:nvSpPr>
        <p:spPr>
          <a:xfrm>
            <a:off x="4219264" y="5625991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F8488A9-6CED-4360-BC13-6C353B5423AC}"/>
              </a:ext>
            </a:extLst>
          </p:cNvPr>
          <p:cNvSpPr/>
          <p:nvPr/>
        </p:nvSpPr>
        <p:spPr>
          <a:xfrm>
            <a:off x="4417138" y="5625990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E242131-786F-4C89-85A9-FD7C525A21E1}"/>
              </a:ext>
            </a:extLst>
          </p:cNvPr>
          <p:cNvSpPr/>
          <p:nvPr/>
        </p:nvSpPr>
        <p:spPr>
          <a:xfrm>
            <a:off x="4615012" y="5624459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D2448A5-8757-428F-9535-CACABD1359AE}"/>
              </a:ext>
            </a:extLst>
          </p:cNvPr>
          <p:cNvSpPr/>
          <p:nvPr/>
        </p:nvSpPr>
        <p:spPr>
          <a:xfrm>
            <a:off x="4812886" y="5624458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DB64732-9A34-403B-9DA4-D8FDC54260BF}"/>
              </a:ext>
            </a:extLst>
          </p:cNvPr>
          <p:cNvSpPr/>
          <p:nvPr/>
        </p:nvSpPr>
        <p:spPr>
          <a:xfrm>
            <a:off x="5010760" y="5624457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3EAEE04-3361-464F-A117-C6F315DB39D4}"/>
              </a:ext>
            </a:extLst>
          </p:cNvPr>
          <p:cNvSpPr/>
          <p:nvPr/>
        </p:nvSpPr>
        <p:spPr>
          <a:xfrm>
            <a:off x="5214163" y="5622926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726A54D-1D20-4782-97A2-B5AC91BC47EE}"/>
              </a:ext>
            </a:extLst>
          </p:cNvPr>
          <p:cNvSpPr/>
          <p:nvPr/>
        </p:nvSpPr>
        <p:spPr>
          <a:xfrm>
            <a:off x="5406508" y="5622926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249E9D5-18E3-4380-9E79-E3663ACD49C4}"/>
              </a:ext>
            </a:extLst>
          </p:cNvPr>
          <p:cNvSpPr/>
          <p:nvPr/>
        </p:nvSpPr>
        <p:spPr>
          <a:xfrm>
            <a:off x="5609912" y="5622926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07D3162-D19B-45C4-A218-061A44CA6774}"/>
              </a:ext>
            </a:extLst>
          </p:cNvPr>
          <p:cNvSpPr/>
          <p:nvPr/>
        </p:nvSpPr>
        <p:spPr>
          <a:xfrm>
            <a:off x="5802256" y="5621395"/>
            <a:ext cx="147484" cy="15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1AAC1E8-1041-4ACC-9A85-1B8EC7C82D93}"/>
              </a:ext>
            </a:extLst>
          </p:cNvPr>
          <p:cNvSpPr txBox="1"/>
          <p:nvPr/>
        </p:nvSpPr>
        <p:spPr>
          <a:xfrm>
            <a:off x="3888347" y="5652333"/>
            <a:ext cx="2372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… n more rows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800AEA1-A808-4426-9235-1485580B5F91}"/>
              </a:ext>
            </a:extLst>
          </p:cNvPr>
          <p:cNvSpPr/>
          <p:nvPr/>
        </p:nvSpPr>
        <p:spPr>
          <a:xfrm>
            <a:off x="275303" y="1213896"/>
            <a:ext cx="2544096" cy="24739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/>
              <a:t>22222222222222222222</a:t>
            </a:r>
          </a:p>
          <a:p>
            <a:r>
              <a:rPr lang="en-GB" dirty="0"/>
              <a:t>22222222222222222222</a:t>
            </a:r>
          </a:p>
          <a:p>
            <a:r>
              <a:rPr lang="en-GB" dirty="0"/>
              <a:t>22222222222222222222</a:t>
            </a:r>
          </a:p>
          <a:p>
            <a:r>
              <a:rPr lang="en-GB" dirty="0"/>
              <a:t>22222222222222222222</a:t>
            </a:r>
          </a:p>
          <a:p>
            <a:r>
              <a:rPr lang="en-GB" dirty="0"/>
              <a:t>22222222222222222222</a:t>
            </a:r>
          </a:p>
          <a:p>
            <a:r>
              <a:rPr lang="en-GB" dirty="0"/>
              <a:t>22222222222222222222</a:t>
            </a:r>
          </a:p>
          <a:p>
            <a:r>
              <a:rPr lang="en-GB" dirty="0"/>
              <a:t>22222222222222222222</a:t>
            </a:r>
          </a:p>
          <a:p>
            <a:r>
              <a:rPr lang="en-GB" dirty="0"/>
              <a:t>22222222222222222222</a:t>
            </a:r>
          </a:p>
          <a:p>
            <a:r>
              <a:rPr lang="en-GB" dirty="0"/>
              <a:t>22222222222222222222</a:t>
            </a:r>
          </a:p>
          <a:p>
            <a:endParaRPr lang="en-GB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3D3B8681-984D-4A9B-96FB-108D69503093}"/>
              </a:ext>
            </a:extLst>
          </p:cNvPr>
          <p:cNvSpPr/>
          <p:nvPr/>
        </p:nvSpPr>
        <p:spPr>
          <a:xfrm>
            <a:off x="287593" y="3777311"/>
            <a:ext cx="2544096" cy="24739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/>
              <a:t>333333333333333333333333333333333333333333333333333333333333333333333333333333333333333333333333333333333333333333333333333333333333333333333333333333333333333333333333333333333333</a:t>
            </a:r>
          </a:p>
          <a:p>
            <a:endParaRPr lang="en-GB" dirty="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01727A61-5754-4B25-826A-262DA07CBF62}"/>
              </a:ext>
            </a:extLst>
          </p:cNvPr>
          <p:cNvSpPr/>
          <p:nvPr/>
        </p:nvSpPr>
        <p:spPr>
          <a:xfrm>
            <a:off x="275303" y="1276515"/>
            <a:ext cx="285135" cy="231447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1DFF4ED7-F144-4EFD-B8F5-5CD5BB40DCFB}"/>
              </a:ext>
            </a:extLst>
          </p:cNvPr>
          <p:cNvSpPr/>
          <p:nvPr/>
        </p:nvSpPr>
        <p:spPr>
          <a:xfrm>
            <a:off x="287593" y="3874611"/>
            <a:ext cx="285135" cy="231447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B6B42AD-B1C4-4259-937A-3D333807DB5E}"/>
              </a:ext>
            </a:extLst>
          </p:cNvPr>
          <p:cNvCxnSpPr>
            <a:cxnSpLocks/>
            <a:stCxn id="95" idx="6"/>
          </p:cNvCxnSpPr>
          <p:nvPr/>
        </p:nvCxnSpPr>
        <p:spPr>
          <a:xfrm>
            <a:off x="572728" y="3990335"/>
            <a:ext cx="3448662" cy="199678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382F911-A111-4995-BCEE-4CD3C1BA1CD0}"/>
              </a:ext>
            </a:extLst>
          </p:cNvPr>
          <p:cNvCxnSpPr>
            <a:cxnSpLocks/>
          </p:cNvCxnSpPr>
          <p:nvPr/>
        </p:nvCxnSpPr>
        <p:spPr>
          <a:xfrm>
            <a:off x="560435" y="1430273"/>
            <a:ext cx="3460955" cy="275974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Oval 99">
            <a:extLst>
              <a:ext uri="{FF2B5EF4-FFF2-40B4-BE49-F238E27FC236}">
                <a16:creationId xmlns:a16="http://schemas.microsoft.com/office/drawing/2014/main" id="{9BB04D8B-36F1-42FD-A24B-FC9FE29E336A}"/>
              </a:ext>
            </a:extLst>
          </p:cNvPr>
          <p:cNvSpPr/>
          <p:nvPr/>
        </p:nvSpPr>
        <p:spPr>
          <a:xfrm>
            <a:off x="271616" y="1570454"/>
            <a:ext cx="285135" cy="231447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6B4619F0-A7F5-4E26-8E74-5A5ACB12FA9B}"/>
              </a:ext>
            </a:extLst>
          </p:cNvPr>
          <p:cNvSpPr/>
          <p:nvPr/>
        </p:nvSpPr>
        <p:spPr>
          <a:xfrm>
            <a:off x="287592" y="4149913"/>
            <a:ext cx="285135" cy="231447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CBA7EDE0-5141-4E52-BFC1-A1F16349F7E5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41999" y="1710639"/>
            <a:ext cx="3741175" cy="248397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8EBA5CF-3B5E-4CEE-AF5A-E2234E71C76B}"/>
              </a:ext>
            </a:extLst>
          </p:cNvPr>
          <p:cNvCxnSpPr>
            <a:cxnSpLocks/>
            <a:endCxn id="12" idx="0"/>
          </p:cNvCxnSpPr>
          <p:nvPr/>
        </p:nvCxnSpPr>
        <p:spPr>
          <a:xfrm flipV="1">
            <a:off x="568425" y="4194609"/>
            <a:ext cx="3714749" cy="86202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01DADC30-46B0-4AD8-A140-3043163C3393}"/>
              </a:ext>
            </a:extLst>
          </p:cNvPr>
          <p:cNvSpPr/>
          <p:nvPr/>
        </p:nvSpPr>
        <p:spPr>
          <a:xfrm>
            <a:off x="287592" y="4397952"/>
            <a:ext cx="285135" cy="231447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64468D88-7462-4B7C-832B-9766DD05468A}"/>
              </a:ext>
            </a:extLst>
          </p:cNvPr>
          <p:cNvSpPr/>
          <p:nvPr/>
        </p:nvSpPr>
        <p:spPr>
          <a:xfrm>
            <a:off x="255020" y="1845756"/>
            <a:ext cx="285135" cy="231447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3960C47-30B1-4E5B-8A78-AAB8CB6275AE}"/>
              </a:ext>
            </a:extLst>
          </p:cNvPr>
          <p:cNvCxnSpPr>
            <a:cxnSpLocks/>
            <a:endCxn id="13" idx="0"/>
          </p:cNvCxnSpPr>
          <p:nvPr/>
        </p:nvCxnSpPr>
        <p:spPr>
          <a:xfrm flipV="1">
            <a:off x="575494" y="4194608"/>
            <a:ext cx="3905554" cy="29735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159FCA4-9768-4546-8C84-4D22B98DFE99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31094" y="2018923"/>
            <a:ext cx="3949954" cy="217568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Oval 111">
            <a:extLst>
              <a:ext uri="{FF2B5EF4-FFF2-40B4-BE49-F238E27FC236}">
                <a16:creationId xmlns:a16="http://schemas.microsoft.com/office/drawing/2014/main" id="{88E199B9-847C-4506-8F8D-738A92A1AC62}"/>
              </a:ext>
            </a:extLst>
          </p:cNvPr>
          <p:cNvSpPr/>
          <p:nvPr/>
        </p:nvSpPr>
        <p:spPr>
          <a:xfrm>
            <a:off x="260629" y="2105956"/>
            <a:ext cx="285135" cy="231447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35DF7395-CDBB-4D24-9C24-4D09326AAA6C}"/>
              </a:ext>
            </a:extLst>
          </p:cNvPr>
          <p:cNvSpPr/>
          <p:nvPr/>
        </p:nvSpPr>
        <p:spPr>
          <a:xfrm>
            <a:off x="283290" y="4655507"/>
            <a:ext cx="285135" cy="231447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400FB788-4518-4DBA-AD7F-607F030A1B2E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34856" y="2240183"/>
            <a:ext cx="4144066" cy="1952894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C4D4EF37-824E-4442-AF44-D1B815C8C5DB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598573" y="4268702"/>
            <a:ext cx="4006607" cy="53339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452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ED69549-2A39-465F-9DD5-C0ECA807271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31194"/>
            <a:ext cx="5181600" cy="38862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C1C9D-4EDD-4DBF-B341-7A291E4C5E9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lang="en-GB" dirty="0"/>
              <a:t>Since linear algebra involves many similar calculations on data sets these can be run in parallel on GPUs and other accelerator processors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392526-98EA-4C19-86AB-2237E999D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Does This Mean For </a:t>
            </a:r>
            <a:r>
              <a:rPr lang="en-GB" dirty="0" err="1"/>
              <a:t>TensorFlow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AF73CA-95D7-4CB9-BC51-863A1C6708BE}"/>
              </a:ext>
            </a:extLst>
          </p:cNvPr>
          <p:cNvSpPr txBox="1"/>
          <p:nvPr/>
        </p:nvSpPr>
        <p:spPr>
          <a:xfrm>
            <a:off x="838200" y="5889523"/>
            <a:ext cx="5181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https://xiaoxiaowang87.github.io/build_a_pc/</a:t>
            </a:r>
          </a:p>
        </p:txBody>
      </p:sp>
    </p:spTree>
    <p:extLst>
      <p:ext uri="{BB962C8B-B14F-4D97-AF65-F5344CB8AC3E}">
        <p14:creationId xmlns:p14="http://schemas.microsoft.com/office/powerpoint/2010/main" val="2773764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EC299-961D-4D9A-8769-C56226DEB7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lang="en-GB" dirty="0" err="1"/>
              <a:t>TensorFlow</a:t>
            </a:r>
            <a:r>
              <a:rPr lang="en-GB" dirty="0"/>
              <a:t> uses the Eigen library for linear algebra operations</a:t>
            </a:r>
          </a:p>
          <a:p>
            <a:r>
              <a:rPr lang="en-GB" dirty="0"/>
              <a:t>Eigen offers additional performance benefits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547346-7BEE-4D13-B0B8-B518EAB65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TensorFlow</a:t>
            </a:r>
            <a:r>
              <a:rPr lang="en-GB" dirty="0"/>
              <a:t> And Eigen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AD59CE48-B016-4A78-AB24-EB69999A8D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98412" y="3002503"/>
            <a:ext cx="1274849" cy="136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150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D92ED-2127-430F-8DAD-D7E0321DE8F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lang="en-GB" dirty="0"/>
              <a:t>The Eigen library uses kernel fusion</a:t>
            </a:r>
          </a:p>
          <a:p>
            <a:r>
              <a:rPr lang="en-GB" dirty="0"/>
              <a:t>This involves executing a sequence of kernels that can share some data</a:t>
            </a:r>
          </a:p>
          <a:p>
            <a:r>
              <a:rPr lang="en-GB" dirty="0"/>
              <a:t>This reduces the overhead of memory movement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152803-94B3-41F0-A12C-6EE8FBBB1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Kernel Fusion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D78B43A6-9370-4694-8ADF-C54DF4700DB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29000" y="2021913"/>
            <a:ext cx="2600000" cy="3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87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46DAB5-FD0A-4976-BDF1-FCD5D581AA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624055"/>
            <a:ext cx="5181600" cy="250047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2E390-7CDC-4A79-9D11-4212C34BF3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lang="en-GB" dirty="0"/>
              <a:t>A kernel is a function that is applied on some data</a:t>
            </a:r>
          </a:p>
          <a:p>
            <a:r>
              <a:rPr lang="en-GB" dirty="0"/>
              <a:t>As a simple example we could have a kernel that does C = A + B</a:t>
            </a:r>
          </a:p>
          <a:p>
            <a:r>
              <a:rPr lang="en-GB" dirty="0"/>
              <a:t>This kernel iterates over all the data provided to it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DB9A26-7F17-4A08-83CB-AF69AF495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kernel?</a:t>
            </a:r>
          </a:p>
        </p:txBody>
      </p:sp>
    </p:spTree>
    <p:extLst>
      <p:ext uri="{BB962C8B-B14F-4D97-AF65-F5344CB8AC3E}">
        <p14:creationId xmlns:p14="http://schemas.microsoft.com/office/powerpoint/2010/main" val="1936023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>
          <a:xfrm>
            <a:off x="1538036" y="349729"/>
            <a:ext cx="9099884" cy="475326"/>
          </a:xfrm>
        </p:spPr>
        <p:txBody>
          <a:bodyPr>
            <a:noAutofit/>
          </a:bodyPr>
          <a:lstStyle/>
          <a:p>
            <a:r>
              <a:rPr lang="en-GB" altLang="en-US" sz="3200" dirty="0"/>
              <a:t>Leadership Products Enabling Advanced Applications </a:t>
            </a:r>
            <a:br>
              <a:rPr lang="en-GB" altLang="en-US" sz="3200" dirty="0"/>
            </a:br>
            <a:r>
              <a:rPr lang="en-GB" altLang="en-US" sz="3200" dirty="0"/>
              <a:t>on Complex Processor Systems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7988" y="1600916"/>
            <a:ext cx="32327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1500" dirty="0">
                <a:latin typeface="+mj-lt"/>
                <a:ea typeface="Roboto Light" panose="02000000000000000000" pitchFamily="2" charset="0"/>
              </a:rPr>
              <a:t>High-performance software solutions for custom heterogeneous systems</a:t>
            </a:r>
          </a:p>
          <a:p>
            <a:pPr>
              <a:spcAft>
                <a:spcPts val="600"/>
              </a:spcAft>
            </a:pPr>
            <a:r>
              <a:rPr lang="en-GB" sz="1500" dirty="0">
                <a:latin typeface="+mj-lt"/>
                <a:ea typeface="Roboto Light" panose="02000000000000000000" pitchFamily="2" charset="0"/>
              </a:rPr>
              <a:t>Enabling the toughest processor systems with open-standards-based tools and middleware</a:t>
            </a:r>
          </a:p>
          <a:p>
            <a:pPr>
              <a:spcAft>
                <a:spcPts val="600"/>
              </a:spcAft>
            </a:pPr>
            <a:r>
              <a:rPr lang="en-GB" sz="1500" dirty="0">
                <a:latin typeface="+mj-lt"/>
                <a:ea typeface="Roboto Light" panose="02000000000000000000" pitchFamily="2" charset="0"/>
              </a:rPr>
              <a:t>Established 2002 in Scotland, UK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3642561"/>
            <a:ext cx="452387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7668126" y="3649454"/>
            <a:ext cx="452387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96000" y="938463"/>
            <a:ext cx="0" cy="10908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6087979" y="5176838"/>
            <a:ext cx="0" cy="114538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0" y="93846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772337" y="3762180"/>
            <a:ext cx="3232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latin typeface="+mn-lt"/>
              </a:rPr>
              <a:t>Customers/Partners</a:t>
            </a:r>
          </a:p>
        </p:txBody>
      </p:sp>
      <p:pic>
        <p:nvPicPr>
          <p:cNvPr id="37892" name="Picture 3789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9905" y="4246358"/>
            <a:ext cx="1465497" cy="509738"/>
          </a:xfrm>
          <a:prstGeom prst="rect">
            <a:avLst/>
          </a:prstGeom>
        </p:spPr>
      </p:pic>
      <p:pic>
        <p:nvPicPr>
          <p:cNvPr id="37893" name="Picture 3789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5402" y="4282255"/>
            <a:ext cx="1297493" cy="451302"/>
          </a:xfrm>
          <a:prstGeom prst="rect">
            <a:avLst/>
          </a:prstGeom>
        </p:spPr>
      </p:pic>
      <p:pic>
        <p:nvPicPr>
          <p:cNvPr id="37894" name="Picture 3789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6539" y="4860853"/>
            <a:ext cx="1362158" cy="473794"/>
          </a:xfrm>
          <a:prstGeom prst="rect">
            <a:avLst/>
          </a:prstGeom>
        </p:spPr>
      </p:pic>
      <p:pic>
        <p:nvPicPr>
          <p:cNvPr id="37895" name="Picture 3789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0436" y="5079120"/>
            <a:ext cx="1927423" cy="670408"/>
          </a:xfrm>
          <a:prstGeom prst="rect">
            <a:avLst/>
          </a:prstGeom>
        </p:spPr>
      </p:pic>
      <p:pic>
        <p:nvPicPr>
          <p:cNvPr id="37896" name="Picture 3789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2939" y="5698915"/>
            <a:ext cx="1607818" cy="559241"/>
          </a:xfrm>
          <a:prstGeom prst="rect">
            <a:avLst/>
          </a:prstGeom>
        </p:spPr>
      </p:pic>
      <p:pic>
        <p:nvPicPr>
          <p:cNvPr id="37897" name="Picture 3789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5865" y="5348568"/>
            <a:ext cx="1406692" cy="489284"/>
          </a:xfrm>
          <a:prstGeom prst="rect">
            <a:avLst/>
          </a:prstGeom>
        </p:spPr>
      </p:pic>
      <p:sp>
        <p:nvSpPr>
          <p:cNvPr id="37898" name="Rectangle 37897"/>
          <p:cNvSpPr/>
          <p:nvPr/>
        </p:nvSpPr>
        <p:spPr>
          <a:xfrm>
            <a:off x="269071" y="1106180"/>
            <a:ext cx="32305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400" dirty="0">
                <a:latin typeface="+mn-lt"/>
              </a:rPr>
              <a:t>Company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67986" y="4223298"/>
            <a:ext cx="425588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GB" sz="1500" dirty="0">
              <a:latin typeface="+mj-lt"/>
              <a:ea typeface="Roboto Light" panose="02000000000000000000" pitchFamily="2" charset="0"/>
            </a:endParaRPr>
          </a:p>
          <a:p>
            <a:pPr>
              <a:spcAft>
                <a:spcPts val="0"/>
              </a:spcAft>
            </a:pPr>
            <a:r>
              <a:rPr lang="en-GB" sz="1500" dirty="0">
                <a:latin typeface="+mj-lt"/>
                <a:ea typeface="Roboto Light" panose="02000000000000000000" pitchFamily="2" charset="0"/>
              </a:rPr>
              <a:t>C++ platform with SYCL™, enabling vision</a:t>
            </a:r>
          </a:p>
          <a:p>
            <a:pPr>
              <a:spcAft>
                <a:spcPts val="0"/>
              </a:spcAft>
            </a:pPr>
            <a:r>
              <a:rPr lang="en-GB" sz="1500" dirty="0">
                <a:latin typeface="+mj-lt"/>
                <a:ea typeface="Roboto Light" panose="02000000000000000000" pitchFamily="2" charset="0"/>
              </a:rPr>
              <a:t>&amp; machine learning e.g. TensorFlow™</a:t>
            </a:r>
          </a:p>
          <a:p>
            <a:pPr>
              <a:spcAft>
                <a:spcPts val="600"/>
              </a:spcAft>
            </a:pPr>
            <a:endParaRPr lang="en-GB" sz="1500" dirty="0">
              <a:latin typeface="+mj-lt"/>
              <a:ea typeface="Roboto Light" panose="02000000000000000000" pitchFamily="2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500" dirty="0">
              <a:latin typeface="+mj-lt"/>
              <a:ea typeface="Roboto Light" panose="02000000000000000000" pitchFamily="2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500" dirty="0">
                <a:latin typeface="+mj-lt"/>
                <a:ea typeface="Roboto Light" panose="02000000000000000000" pitchFamily="2" charset="0"/>
              </a:rPr>
              <a:t>The heart of Codeplay's compute technology,</a:t>
            </a:r>
            <a:br>
              <a:rPr lang="en-GB" sz="1500" dirty="0">
                <a:latin typeface="+mj-lt"/>
                <a:ea typeface="Roboto Light" panose="02000000000000000000" pitchFamily="2" charset="0"/>
              </a:rPr>
            </a:br>
            <a:r>
              <a:rPr lang="en-GB" sz="1500" dirty="0">
                <a:latin typeface="+mj-lt"/>
                <a:ea typeface="Roboto Light" panose="02000000000000000000" pitchFamily="2" charset="0"/>
              </a:rPr>
              <a:t>enabling OpenCL™, SPIR™, HSA™ and Vulkan™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69071" y="3761093"/>
            <a:ext cx="32305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400" dirty="0">
                <a:latin typeface="+mn-lt"/>
              </a:rPr>
              <a:t>Products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407400" y="1559386"/>
            <a:ext cx="359549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0"/>
              </a:spcAft>
            </a:pPr>
            <a:r>
              <a:rPr lang="en-GB" sz="1500" dirty="0">
                <a:latin typeface="+mj-lt"/>
                <a:ea typeface="Roboto Light" panose="02000000000000000000" pitchFamily="2" charset="0"/>
              </a:rPr>
              <a:t>Vision Processing</a:t>
            </a:r>
            <a:br>
              <a:rPr lang="en-GB" sz="1500" dirty="0">
                <a:latin typeface="+mj-lt"/>
                <a:ea typeface="Roboto Light" panose="02000000000000000000" pitchFamily="2" charset="0"/>
              </a:rPr>
            </a:br>
            <a:r>
              <a:rPr lang="en-GB" sz="1500" dirty="0">
                <a:latin typeface="+mj-lt"/>
                <a:ea typeface="Roboto Light" panose="02000000000000000000" pitchFamily="2" charset="0"/>
              </a:rPr>
              <a:t>Machine Learning</a:t>
            </a:r>
            <a:br>
              <a:rPr lang="en-GB" sz="1500" dirty="0">
                <a:latin typeface="+mj-lt"/>
                <a:ea typeface="Roboto Light" panose="02000000000000000000" pitchFamily="2" charset="0"/>
              </a:rPr>
            </a:br>
            <a:r>
              <a:rPr lang="en-GB" sz="1500" dirty="0">
                <a:latin typeface="+mj-lt"/>
                <a:ea typeface="Roboto Light" panose="02000000000000000000" pitchFamily="2" charset="0"/>
              </a:rPr>
              <a:t>Data Compute</a:t>
            </a:r>
          </a:p>
          <a:p>
            <a:pPr algn="r">
              <a:spcAft>
                <a:spcPts val="0"/>
              </a:spcAft>
            </a:pPr>
            <a:r>
              <a:rPr lang="en-GB" sz="1500" dirty="0">
                <a:latin typeface="+mj-lt"/>
                <a:ea typeface="Roboto Light" panose="02000000000000000000" pitchFamily="2" charset="0"/>
              </a:rPr>
              <a:t>High Performance Computing (HPC)</a:t>
            </a:r>
            <a:br>
              <a:rPr lang="en-GB" sz="1500" dirty="0">
                <a:latin typeface="+mj-lt"/>
                <a:ea typeface="Roboto Light" panose="02000000000000000000" pitchFamily="2" charset="0"/>
              </a:rPr>
            </a:br>
            <a:r>
              <a:rPr lang="en-GB" sz="1500" dirty="0">
                <a:latin typeface="+mj-lt"/>
                <a:ea typeface="Roboto Light" panose="02000000000000000000" pitchFamily="2" charset="0"/>
              </a:rPr>
              <a:t>Automotive (ISO 26262)</a:t>
            </a:r>
            <a:br>
              <a:rPr lang="en-GB" sz="1500" dirty="0">
                <a:latin typeface="+mj-lt"/>
                <a:ea typeface="Roboto Light" panose="02000000000000000000" pitchFamily="2" charset="0"/>
              </a:rPr>
            </a:br>
            <a:r>
              <a:rPr lang="en-GB" sz="1500" dirty="0">
                <a:latin typeface="+mj-lt"/>
                <a:ea typeface="Roboto Light" panose="02000000000000000000" pitchFamily="2" charset="0"/>
              </a:rPr>
              <a:t>IoT, Smartphones &amp; Tablets</a:t>
            </a:r>
            <a:br>
              <a:rPr lang="en-GB" sz="1500" dirty="0">
                <a:latin typeface="+mj-lt"/>
                <a:ea typeface="Roboto Light" panose="02000000000000000000" pitchFamily="2" charset="0"/>
              </a:rPr>
            </a:br>
            <a:r>
              <a:rPr lang="en-GB" sz="1500" dirty="0">
                <a:latin typeface="+mj-lt"/>
                <a:ea typeface="Roboto Light" panose="02000000000000000000" pitchFamily="2" charset="0"/>
              </a:rPr>
              <a:t>Medical &amp; Industrial</a:t>
            </a:r>
          </a:p>
        </p:txBody>
      </p:sp>
      <p:sp>
        <p:nvSpPr>
          <p:cNvPr id="50" name="Rectangle 49"/>
          <p:cNvSpPr/>
          <p:nvPr/>
        </p:nvSpPr>
        <p:spPr>
          <a:xfrm>
            <a:off x="8772337" y="1106767"/>
            <a:ext cx="32305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</a:pPr>
            <a:r>
              <a:rPr lang="en-GB" sz="2400" dirty="0">
                <a:latin typeface="+mn-lt"/>
              </a:rPr>
              <a:t>Markets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5625" y="1190207"/>
            <a:ext cx="4904707" cy="490470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332" y="5268604"/>
            <a:ext cx="1997437" cy="25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332" y="4290723"/>
            <a:ext cx="1764268" cy="2501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52775" y="5698915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i="1" dirty="0">
                <a:solidFill>
                  <a:schemeClr val="bg1">
                    <a:lumMod val="50000"/>
                  </a:schemeClr>
                </a:solidFill>
              </a:rPr>
              <a:t>Many Global</a:t>
            </a:r>
            <a:br>
              <a:rPr lang="en-GB" sz="1200" i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200" i="1" dirty="0">
                <a:solidFill>
                  <a:schemeClr val="bg1">
                    <a:lumMod val="50000"/>
                  </a:schemeClr>
                </a:solidFill>
              </a:rPr>
              <a:t>Companies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E0579A-7675-4CF2-9C0F-264CA867B8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192" y="4210719"/>
            <a:ext cx="2120667" cy="141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12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D92ED-2127-430F-8DAD-D7E0321DE8F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lang="en-GB" dirty="0"/>
              <a:t>These operations can be combined and run together</a:t>
            </a:r>
          </a:p>
          <a:p>
            <a:r>
              <a:rPr lang="en-GB" dirty="0"/>
              <a:t>This avoids expensive memory movement overheads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152803-94B3-41F0-A12C-6EE8FBBB1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Kernels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D78B43A6-9370-4694-8ADF-C54DF4700DB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29000" y="2021913"/>
            <a:ext cx="2600000" cy="3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17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B8971A22-0579-4E28-B1D2-8C52AE65AC8D}"/>
              </a:ext>
            </a:extLst>
          </p:cNvPr>
          <p:cNvGraphicFramePr>
            <a:graphicFrameLocks/>
          </p:cNvGraphicFramePr>
          <p:nvPr/>
        </p:nvGraphicFramePr>
        <p:xfrm>
          <a:off x="1821925" y="1430039"/>
          <a:ext cx="8140222" cy="46201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Applying Fusion To TensorFlow Eigen</a:t>
            </a:r>
          </a:p>
        </p:txBody>
      </p:sp>
      <p:sp>
        <p:nvSpPr>
          <p:cNvPr id="7" name="Arrow: Down 6"/>
          <p:cNvSpPr/>
          <p:nvPr/>
        </p:nvSpPr>
        <p:spPr>
          <a:xfrm>
            <a:off x="3508431" y="2455818"/>
            <a:ext cx="557348" cy="1663337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GB" sz="1400" dirty="0"/>
              <a:t>Speedup by fusion</a:t>
            </a:r>
          </a:p>
        </p:txBody>
      </p:sp>
      <p:sp>
        <p:nvSpPr>
          <p:cNvPr id="8" name="Arrow: Down 7"/>
          <p:cNvSpPr/>
          <p:nvPr/>
        </p:nvSpPr>
        <p:spPr>
          <a:xfrm>
            <a:off x="5362512" y="2504977"/>
            <a:ext cx="557348" cy="1663337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GB" sz="1400" dirty="0"/>
              <a:t>Speedup by fusion</a:t>
            </a:r>
          </a:p>
        </p:txBody>
      </p:sp>
      <p:sp>
        <p:nvSpPr>
          <p:cNvPr id="9" name="Arrow: Down 8"/>
          <p:cNvSpPr/>
          <p:nvPr/>
        </p:nvSpPr>
        <p:spPr>
          <a:xfrm>
            <a:off x="7216454" y="2426320"/>
            <a:ext cx="557348" cy="1663338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GB" sz="1400" dirty="0"/>
              <a:t>Speedup by fusion</a:t>
            </a:r>
          </a:p>
        </p:txBody>
      </p:sp>
      <p:sp>
        <p:nvSpPr>
          <p:cNvPr id="10" name="Arrow: Down 9"/>
          <p:cNvSpPr/>
          <p:nvPr/>
        </p:nvSpPr>
        <p:spPr>
          <a:xfrm>
            <a:off x="9051011" y="2512421"/>
            <a:ext cx="557348" cy="1420187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GB" sz="1200" dirty="0"/>
              <a:t>Speedup by fusion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1920" y="1828800"/>
            <a:ext cx="17000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TensorFlow</a:t>
            </a:r>
            <a:r>
              <a:rPr lang="en-GB" dirty="0"/>
              <a:t> uses Eigen to achieve kernel-fusion</a:t>
            </a:r>
          </a:p>
          <a:p>
            <a:endParaRPr lang="en-GB" dirty="0"/>
          </a:p>
          <a:p>
            <a:r>
              <a:rPr lang="en-GB" dirty="0"/>
              <a:t>CUDA does this for NVIDIA GPUs, SYCL is used here for AMD GPUs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9EAFBBDF-82DE-4D5E-BFB2-AC13D971006F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670487" y="1430039"/>
          <a:ext cx="2550769" cy="25594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0525760" y="3989520"/>
            <a:ext cx="15985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Unfused performance improvement: AMD GPU vs multi-core Intel CPU</a:t>
            </a:r>
          </a:p>
          <a:p>
            <a:pPr algn="r"/>
            <a:endParaRPr lang="en-GB" sz="1200" dirty="0"/>
          </a:p>
          <a:p>
            <a:pPr algn="r"/>
            <a:r>
              <a:rPr lang="en-GB" sz="1200" dirty="0"/>
              <a:t>Total performance improvement delivered by SYCL is both of these graphs </a:t>
            </a:r>
            <a:r>
              <a:rPr lang="en-GB" sz="1200" i="1" dirty="0"/>
              <a:t>combined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445148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D92ED-2127-430F-8DAD-D7E0321DE8F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lang="en-GB" dirty="0"/>
              <a:t>Embedded hardware is less powerful than in a data centre</a:t>
            </a:r>
          </a:p>
          <a:p>
            <a:r>
              <a:rPr lang="en-GB" dirty="0"/>
              <a:t>Increased performance and reduced power usage makes more complex AI applications possible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152803-94B3-41F0-A12C-6EE8FBBB1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Implications For Embedded Applications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598C098-C482-4BBA-864E-49247AB2FF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63879"/>
            <a:ext cx="5181600" cy="262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73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8C9B82B-1D34-4021-978B-15E3A494DA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047" y="1872894"/>
            <a:ext cx="3861620" cy="919433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643A9-7693-49AD-9051-12BC2676956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lang="en-GB" dirty="0"/>
              <a:t>Software developers need a consistent environment and interface for developing AI applications</a:t>
            </a:r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73C897-26F9-4C3D-9015-701939628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Standards For Hardware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2F2380-2B24-4AA4-A53C-99A57D5BC8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47" y="3236766"/>
            <a:ext cx="2011172" cy="9141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DEE78F-103E-4401-853A-0C6EBB7296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1936" y="3092961"/>
            <a:ext cx="1523731" cy="152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2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0CAC92-4D42-4F50-B454-6426A86DB0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sz="2400" dirty="0"/>
              <a:t>OpenCL ™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Cross-platform parallel programming for a range of processors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Developers use C for programming hardware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err="1"/>
              <a:t>ComputeAorta</a:t>
            </a:r>
            <a:r>
              <a:rPr lang="en-GB" sz="2400" dirty="0"/>
              <a:t> implementation from </a:t>
            </a:r>
            <a:r>
              <a:rPr lang="en-GB" sz="2400" dirty="0" err="1"/>
              <a:t>Codeplay</a:t>
            </a:r>
            <a:endParaRPr lang="en-GB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CE44C-0DB8-40E6-89EE-57D39338AF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/>
              <a:t>SYCL ™</a:t>
            </a:r>
          </a:p>
          <a:p>
            <a:endParaRPr lang="en-GB" sz="2400" dirty="0"/>
          </a:p>
          <a:p>
            <a:pPr marL="342900" indent="-342900"/>
            <a:r>
              <a:rPr lang="en-GB" sz="2400" dirty="0"/>
              <a:t>Higher level abstraction of OpenCL</a:t>
            </a:r>
          </a:p>
          <a:p>
            <a:pPr marL="342900" indent="-342900"/>
            <a:r>
              <a:rPr lang="en-GB" sz="2400" dirty="0"/>
              <a:t>Modern C++ supported and single source</a:t>
            </a:r>
          </a:p>
          <a:p>
            <a:pPr marL="342900" indent="-342900"/>
            <a:r>
              <a:rPr lang="en-GB" sz="2400" dirty="0" err="1"/>
              <a:t>ComputeCpp</a:t>
            </a:r>
            <a:r>
              <a:rPr lang="en-GB" sz="2400" dirty="0"/>
              <a:t> implementation used for </a:t>
            </a:r>
            <a:r>
              <a:rPr lang="en-GB" sz="2400" dirty="0" err="1"/>
              <a:t>TensorFlow</a:t>
            </a:r>
            <a:r>
              <a:rPr lang="en-GB" sz="2400" dirty="0"/>
              <a:t> with OpenCL</a:t>
            </a:r>
          </a:p>
          <a:p>
            <a:pPr marL="342900" indent="-342900"/>
            <a:r>
              <a:rPr lang="en-GB" sz="2400" dirty="0" err="1"/>
              <a:t>TriSYCL</a:t>
            </a:r>
            <a:r>
              <a:rPr lang="en-GB" sz="2400" dirty="0"/>
              <a:t> - alternative implementation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5693D0-2D08-45DE-9983-E282F11E7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OpenCL And SYCL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D8F18A-07C0-4C75-8511-B36B9C1CAC8B}"/>
              </a:ext>
            </a:extLst>
          </p:cNvPr>
          <p:cNvSpPr/>
          <p:nvPr/>
        </p:nvSpPr>
        <p:spPr>
          <a:xfrm>
            <a:off x="3048000" y="213633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GB" dirty="0">
                <a:solidFill>
                  <a:srgbClr val="000000"/>
                </a:solidFill>
                <a:latin typeface="Arimo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8634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102737-C461-4011-A110-B0706A5CC8D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73821"/>
            <a:ext cx="5181600" cy="300094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1C6F2-5BF0-4FF1-A53D-CBFE48EEF1A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lang="en-GB" dirty="0"/>
              <a:t>Eigen is a C++ library, OpenCL does not support C++</a:t>
            </a:r>
          </a:p>
          <a:p>
            <a:r>
              <a:rPr lang="en-GB" dirty="0"/>
              <a:t>Templates in Eigen can be re-used with SYCL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E66004-0983-46E2-9583-754C76BFC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Integration With </a:t>
            </a:r>
            <a:r>
              <a:rPr lang="en-GB" dirty="0" err="1"/>
              <a:t>TensorFlow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2081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C94C0-CAAD-4994-A014-89D36D5B0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Benefits Of SYCL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7DE3E-DF63-4EDB-A91F-8323385E9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Devices already offering </a:t>
            </a:r>
            <a:r>
              <a:rPr lang="en-GB"/>
              <a:t>OpenCL SPIR/SPIR-V </a:t>
            </a:r>
            <a:r>
              <a:rPr lang="en-GB" dirty="0"/>
              <a:t>support can be targeted</a:t>
            </a:r>
          </a:p>
          <a:p>
            <a:r>
              <a:rPr lang="en-GB" dirty="0"/>
              <a:t>New </a:t>
            </a:r>
            <a:r>
              <a:rPr lang="en-GB" dirty="0" err="1"/>
              <a:t>TensorFlow</a:t>
            </a:r>
            <a:r>
              <a:rPr lang="en-GB" dirty="0"/>
              <a:t> operations can be added using C++</a:t>
            </a:r>
          </a:p>
          <a:p>
            <a:r>
              <a:rPr lang="en-GB" dirty="0"/>
              <a:t>The interfaces remain the same between layers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3170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39867-C58E-4A5D-A2E7-2E39C3A5D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Benefits For Developers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FF75C-1B72-4C8C-BD7A-75D7C4CFF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TensorFlow</a:t>
            </a:r>
            <a:r>
              <a:rPr lang="en-GB" dirty="0"/>
              <a:t> applications will be accelerated without any special coding</a:t>
            </a:r>
          </a:p>
          <a:p>
            <a:r>
              <a:rPr lang="en-GB" dirty="0"/>
              <a:t>Developers can target a wider choice of hardware</a:t>
            </a:r>
          </a:p>
          <a:p>
            <a:r>
              <a:rPr lang="en-GB" dirty="0"/>
              <a:t>Support for embedded hardware processors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49121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C2A9F30-3937-4214-8A14-82A9E7E5E09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25108"/>
            <a:ext cx="5181600" cy="4298372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4D399-99B4-4316-8FA2-FB7AE046C01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lang="en-GB" dirty="0"/>
              <a:t>We are working on integrating OpenCV, Caffe(2) and other AI frameworks on embedded hardware</a:t>
            </a:r>
          </a:p>
          <a:p>
            <a:r>
              <a:rPr lang="en-GB" dirty="0"/>
              <a:t>We use open standards OpenCL and SYCL to achieve this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93A3BC-79BE-44F2-A313-5001D3B6E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Beyond </a:t>
            </a:r>
            <a:r>
              <a:rPr lang="en-GB" dirty="0" err="1"/>
              <a:t>TensorFlow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3754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DB1051-EA8F-4716-BD77-140714ED3F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47038" y="1571625"/>
            <a:ext cx="2963924" cy="46053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A9FA5-EBC1-4956-B953-639E7E4A8F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lang="en-GB" dirty="0"/>
              <a:t>Our research team is building a BLAS framework using SYCL</a:t>
            </a:r>
          </a:p>
          <a:p>
            <a:r>
              <a:rPr lang="en-GB" dirty="0"/>
              <a:t>This has the potential to enable many deep learning frameworks on OpenCL hardware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0E719F2-E9FF-4D99-8ABC-D7C87C302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SYCLBLAS</a:t>
            </a:r>
          </a:p>
        </p:txBody>
      </p:sp>
    </p:spTree>
    <p:extLst>
      <p:ext uri="{BB962C8B-B14F-4D97-AF65-F5344CB8AC3E}">
        <p14:creationId xmlns:p14="http://schemas.microsoft.com/office/powerpoint/2010/main" val="1633106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3C0485-BE23-431E-B36D-7DE318C99C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14B22-B859-421F-B16D-4D15FEB364E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lang="en-GB" dirty="0"/>
              <a:t>What do these artificial intelligence applications have in common?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CB16F0-117A-47E1-B57E-3A34A6359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Connected Artificial Intelligence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174D61-F4C3-4D52-8BBF-A5B95AAE3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14" y="1975384"/>
            <a:ext cx="2729514" cy="16377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C10DB1-3FB0-4088-B7F8-119E83641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13" y="3755922"/>
            <a:ext cx="2789369" cy="17108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E86ADE-21F9-4F91-889E-41608A621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7522" y="3755922"/>
            <a:ext cx="2283678" cy="17102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68970A-60D9-4C0C-9789-B88ED22BBD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9728" y="1975384"/>
            <a:ext cx="2589525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688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A97D27C6-3A51-4432-98B1-E85AB721A531}"/>
              </a:ext>
            </a:extLst>
          </p:cNvPr>
          <p:cNvSpPr/>
          <p:nvPr/>
        </p:nvSpPr>
        <p:spPr>
          <a:xfrm>
            <a:off x="0" y="4408262"/>
            <a:ext cx="12192000" cy="1516654"/>
          </a:xfrm>
          <a:prstGeom prst="rect">
            <a:avLst/>
          </a:prstGeom>
          <a:solidFill>
            <a:schemeClr val="bg1">
              <a:lumMod val="7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D9153EE-858A-451A-9249-536377BD1033}"/>
              </a:ext>
            </a:extLst>
          </p:cNvPr>
          <p:cNvSpPr/>
          <p:nvPr/>
        </p:nvSpPr>
        <p:spPr>
          <a:xfrm>
            <a:off x="0" y="2888200"/>
            <a:ext cx="12192000" cy="1516654"/>
          </a:xfrm>
          <a:prstGeom prst="rect">
            <a:avLst/>
          </a:prstGeom>
          <a:solidFill>
            <a:schemeClr val="tx1">
              <a:lumMod val="50000"/>
              <a:lumOff val="5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E992FBC-BF4E-48B3-93F7-CB4069A2DDAF}"/>
              </a:ext>
            </a:extLst>
          </p:cNvPr>
          <p:cNvSpPr/>
          <p:nvPr/>
        </p:nvSpPr>
        <p:spPr>
          <a:xfrm>
            <a:off x="0" y="2099913"/>
            <a:ext cx="12192000" cy="794653"/>
          </a:xfrm>
          <a:prstGeom prst="rect">
            <a:avLst/>
          </a:prstGeom>
          <a:solidFill>
            <a:schemeClr val="tx1">
              <a:lumMod val="75000"/>
              <a:lumOff val="2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1ECA633-D599-4BB0-99D4-9ADC7D4A06D1}"/>
              </a:ext>
            </a:extLst>
          </p:cNvPr>
          <p:cNvSpPr/>
          <p:nvPr/>
        </p:nvSpPr>
        <p:spPr>
          <a:xfrm>
            <a:off x="0" y="1387520"/>
            <a:ext cx="12192000" cy="727718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773782-A767-4CE4-8503-AA31279BF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Solution Stack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D66207-4F49-4069-85DF-68EF31D1F5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471" y="1566464"/>
            <a:ext cx="1258531" cy="334215"/>
          </a:xfrm>
          <a:prstGeom prst="rect">
            <a:avLst/>
          </a:prstGeom>
          <a:noFill/>
          <a:ln w="9525">
            <a:solidFill>
              <a:sysClr val="windowText" lastClr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A9885D-97AB-4515-8507-A237F0A12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544" y="1555045"/>
            <a:ext cx="707329" cy="3294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raphic 1">
            <a:extLst>
              <a:ext uri="{FF2B5EF4-FFF2-40B4-BE49-F238E27FC236}">
                <a16:creationId xmlns:a16="http://schemas.microsoft.com/office/drawing/2014/main" id="{92C04518-9EDD-4A6E-8C15-D67A8AB8EE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1555045"/>
            <a:ext cx="1797906" cy="402810"/>
          </a:xfrm>
          <a:prstGeom prst="rect">
            <a:avLst/>
          </a:prstGeom>
        </p:spPr>
      </p:pic>
      <p:pic>
        <p:nvPicPr>
          <p:cNvPr id="8" name="Picture 2" descr="https://www.codeplay.com/public/uploaded/filehost/33d9e1_e784b7_SYCL_Color_Mar14.png">
            <a:extLst>
              <a:ext uri="{FF2B5EF4-FFF2-40B4-BE49-F238E27FC236}">
                <a16:creationId xmlns:a16="http://schemas.microsoft.com/office/drawing/2014/main" id="{81CFF55B-B383-46DD-BEA8-5B586C17B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417" y="2449981"/>
            <a:ext cx="817562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DD3E51-58BA-44B9-A24D-01A2375C4C27}"/>
              </a:ext>
            </a:extLst>
          </p:cNvPr>
          <p:cNvSpPr txBox="1"/>
          <p:nvPr/>
        </p:nvSpPr>
        <p:spPr>
          <a:xfrm>
            <a:off x="4467101" y="2467014"/>
            <a:ext cx="452438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GB" dirty="0">
                <a:solidFill>
                  <a:prstClr val="black"/>
                </a:solidFill>
                <a:latin typeface="+mn-lt"/>
              </a:rPr>
              <a:t>via</a:t>
            </a:r>
          </a:p>
        </p:txBody>
      </p:sp>
      <p:pic>
        <p:nvPicPr>
          <p:cNvPr id="10" name="Graphic 1">
            <a:extLst>
              <a:ext uri="{FF2B5EF4-FFF2-40B4-BE49-F238E27FC236}">
                <a16:creationId xmlns:a16="http://schemas.microsoft.com/office/drawing/2014/main" id="{0EBDEE3D-7B57-49A3-AF3A-5857080178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21665" y="2497675"/>
            <a:ext cx="2152650" cy="390525"/>
          </a:xfrm>
          <a:prstGeom prst="rect">
            <a:avLst/>
          </a:prstGeom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9DA8AF77-983E-47F5-A28C-282A9C591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1761463" y="1443058"/>
            <a:ext cx="487362" cy="581025"/>
          </a:xfrm>
          <a:prstGeom prst="rect">
            <a:avLst/>
          </a:prstGeom>
          <a:solidFill>
            <a:schemeClr val="bg1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7A5F60-A4BC-4B15-AEC0-F39DAFCC0A1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23" y="1564785"/>
            <a:ext cx="840834" cy="272330"/>
          </a:xfrm>
          <a:prstGeom prst="rect">
            <a:avLst/>
          </a:prstGeom>
          <a:solidFill>
            <a:schemeClr val="bg1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D6E82CC8-A185-4BBC-A767-1115F006B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016598" y="3084024"/>
            <a:ext cx="576905" cy="554573"/>
          </a:xfrm>
          <a:prstGeom prst="rect">
            <a:avLst/>
          </a:prstGeom>
          <a:noFill/>
          <a:ln w="9525">
            <a:solidFill>
              <a:sysClr val="windowText" lastClr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15" name="Graphic 3">
            <a:extLst>
              <a:ext uri="{FF2B5EF4-FFF2-40B4-BE49-F238E27FC236}">
                <a16:creationId xmlns:a16="http://schemas.microsoft.com/office/drawing/2014/main" id="{5FA9E27B-E0FE-4C1B-BFE0-577CD0C127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27756" y="3908113"/>
            <a:ext cx="2364827" cy="390525"/>
          </a:xfrm>
          <a:prstGeom prst="rect">
            <a:avLst/>
          </a:prstGeom>
        </p:spPr>
      </p:pic>
      <p:grpSp>
        <p:nvGrpSpPr>
          <p:cNvPr id="16" name="Group 34">
            <a:extLst>
              <a:ext uri="{FF2B5EF4-FFF2-40B4-BE49-F238E27FC236}">
                <a16:creationId xmlns:a16="http://schemas.microsoft.com/office/drawing/2014/main" id="{53F417D0-7370-47DC-BB95-B960371319DB}"/>
              </a:ext>
            </a:extLst>
          </p:cNvPr>
          <p:cNvGrpSpPr>
            <a:grpSpLocks/>
          </p:cNvGrpSpPr>
          <p:nvPr/>
        </p:nvGrpSpPr>
        <p:grpSpPr bwMode="auto">
          <a:xfrm>
            <a:off x="3496026" y="5067167"/>
            <a:ext cx="773535" cy="857896"/>
            <a:chOff x="5572767" y="4233101"/>
            <a:chExt cx="579341" cy="642597"/>
          </a:xfrm>
        </p:grpSpPr>
        <p:pic>
          <p:nvPicPr>
            <p:cNvPr id="17" name="Picture 3" descr="C:\Users\Andrew\AppData\Local\Microsoft\Windows\Temporary Internet Files\Content.IE5\Y78TR1W3\MC900433834[1].png">
              <a:extLst>
                <a:ext uri="{FF2B5EF4-FFF2-40B4-BE49-F238E27FC236}">
                  <a16:creationId xmlns:a16="http://schemas.microsoft.com/office/drawing/2014/main" id="{9A85B26C-8BB5-475F-9C98-3C862CFD5C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duotone>
                <a:prstClr val="black"/>
                <a:srgbClr val="F79646">
                  <a:tint val="45000"/>
                  <a:satMod val="400000"/>
                </a:srgbClr>
              </a:duotone>
              <a:extLst/>
            </a:blip>
            <a:srcRect/>
            <a:stretch>
              <a:fillRect/>
            </a:stretch>
          </p:blipFill>
          <p:spPr bwMode="auto">
            <a:xfrm>
              <a:off x="5572767" y="4233101"/>
              <a:ext cx="579341" cy="579341"/>
            </a:xfrm>
            <a:prstGeom prst="rect">
              <a:avLst/>
            </a:prstGeom>
            <a:noFill/>
            <a:extLst/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6C2238A-E922-4079-9438-55AECC5F7970}"/>
                </a:ext>
              </a:extLst>
            </p:cNvPr>
            <p:cNvSpPr txBox="1"/>
            <p:nvPr/>
          </p:nvSpPr>
          <p:spPr>
            <a:xfrm>
              <a:off x="5688005" y="4645161"/>
              <a:ext cx="368816" cy="23053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400" b="1" kern="0" dirty="0">
                  <a:solidFill>
                    <a:prstClr val="black"/>
                  </a:solidFill>
                  <a:effectLst/>
                  <a:latin typeface="+mn-lt"/>
                </a:rPr>
                <a:t>CPU</a:t>
              </a:r>
            </a:p>
          </p:txBody>
        </p:sp>
      </p:grpSp>
      <p:grpSp>
        <p:nvGrpSpPr>
          <p:cNvPr id="19" name="Group 41">
            <a:extLst>
              <a:ext uri="{FF2B5EF4-FFF2-40B4-BE49-F238E27FC236}">
                <a16:creationId xmlns:a16="http://schemas.microsoft.com/office/drawing/2014/main" id="{CC80066F-99E0-437E-A293-206091EB97DA}"/>
              </a:ext>
            </a:extLst>
          </p:cNvPr>
          <p:cNvGrpSpPr>
            <a:grpSpLocks/>
          </p:cNvGrpSpPr>
          <p:nvPr/>
        </p:nvGrpSpPr>
        <p:grpSpPr bwMode="auto">
          <a:xfrm>
            <a:off x="4450118" y="5081452"/>
            <a:ext cx="771525" cy="841603"/>
            <a:chOff x="5572767" y="4233101"/>
            <a:chExt cx="579341" cy="630394"/>
          </a:xfrm>
        </p:grpSpPr>
        <p:pic>
          <p:nvPicPr>
            <p:cNvPr id="20" name="Picture 3" descr="C:\Users\Andrew\AppData\Local\Microsoft\Windows\Temporary Internet Files\Content.IE5\Y78TR1W3\MC900433834[1].png">
              <a:extLst>
                <a:ext uri="{FF2B5EF4-FFF2-40B4-BE49-F238E27FC236}">
                  <a16:creationId xmlns:a16="http://schemas.microsoft.com/office/drawing/2014/main" id="{683EB129-BEF3-4348-B77C-ED551ABBF7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duotone>
                <a:prstClr val="black"/>
                <a:srgbClr val="F79646">
                  <a:tint val="45000"/>
                  <a:satMod val="400000"/>
                </a:srgbClr>
              </a:duotone>
              <a:extLst/>
            </a:blip>
            <a:srcRect/>
            <a:stretch>
              <a:fillRect/>
            </a:stretch>
          </p:blipFill>
          <p:spPr bwMode="auto">
            <a:xfrm>
              <a:off x="5572767" y="4233101"/>
              <a:ext cx="579341" cy="579341"/>
            </a:xfrm>
            <a:prstGeom prst="rect">
              <a:avLst/>
            </a:prstGeom>
            <a:noFill/>
            <a:extLst/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2397BC-A46B-4B92-8493-29490C5499B0}"/>
                </a:ext>
              </a:extLst>
            </p:cNvPr>
            <p:cNvSpPr txBox="1"/>
            <p:nvPr/>
          </p:nvSpPr>
          <p:spPr>
            <a:xfrm>
              <a:off x="5694118" y="4632958"/>
              <a:ext cx="360147" cy="23053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400" b="1" kern="0" dirty="0">
                  <a:solidFill>
                    <a:prstClr val="black"/>
                  </a:solidFill>
                  <a:effectLst/>
                  <a:latin typeface="+mn-lt"/>
                </a:rPr>
                <a:t>DSP</a:t>
              </a:r>
            </a:p>
          </p:txBody>
        </p:sp>
      </p:grpSp>
      <p:grpSp>
        <p:nvGrpSpPr>
          <p:cNvPr id="22" name="Group 47">
            <a:extLst>
              <a:ext uri="{FF2B5EF4-FFF2-40B4-BE49-F238E27FC236}">
                <a16:creationId xmlns:a16="http://schemas.microsoft.com/office/drawing/2014/main" id="{97BCE12D-216B-476B-8AC1-017DC0E0E9F5}"/>
              </a:ext>
            </a:extLst>
          </p:cNvPr>
          <p:cNvGrpSpPr>
            <a:grpSpLocks/>
          </p:cNvGrpSpPr>
          <p:nvPr/>
        </p:nvGrpSpPr>
        <p:grpSpPr bwMode="auto">
          <a:xfrm>
            <a:off x="5490088" y="5096353"/>
            <a:ext cx="771915" cy="826702"/>
            <a:chOff x="5572767" y="4233101"/>
            <a:chExt cx="579341" cy="620370"/>
          </a:xfrm>
        </p:grpSpPr>
        <p:pic>
          <p:nvPicPr>
            <p:cNvPr id="23" name="Picture 3" descr="C:\Users\Andrew\AppData\Local\Microsoft\Windows\Temporary Internet Files\Content.IE5\Y78TR1W3\MC900433834[1].png">
              <a:extLst>
                <a:ext uri="{FF2B5EF4-FFF2-40B4-BE49-F238E27FC236}">
                  <a16:creationId xmlns:a16="http://schemas.microsoft.com/office/drawing/2014/main" id="{154D8D63-6CAE-48BA-A229-E366C51051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duotone>
                <a:prstClr val="black"/>
                <a:srgbClr val="F79646">
                  <a:tint val="45000"/>
                  <a:satMod val="400000"/>
                </a:srgbClr>
              </a:duotone>
              <a:extLst/>
            </a:blip>
            <a:srcRect/>
            <a:stretch>
              <a:fillRect/>
            </a:stretch>
          </p:blipFill>
          <p:spPr bwMode="auto">
            <a:xfrm>
              <a:off x="5572767" y="4233101"/>
              <a:ext cx="579341" cy="579341"/>
            </a:xfrm>
            <a:prstGeom prst="rect">
              <a:avLst/>
            </a:prstGeom>
            <a:noFill/>
            <a:extLst/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6E713A-FDD2-45F3-8651-AC47B86A8D2A}"/>
                </a:ext>
              </a:extLst>
            </p:cNvPr>
            <p:cNvSpPr txBox="1"/>
            <p:nvPr/>
          </p:nvSpPr>
          <p:spPr>
            <a:xfrm>
              <a:off x="5689625" y="4622510"/>
              <a:ext cx="384028" cy="23096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400" b="1" kern="0" dirty="0">
                  <a:solidFill>
                    <a:prstClr val="black"/>
                  </a:solidFill>
                  <a:effectLst/>
                  <a:latin typeface="+mn-lt"/>
                </a:rPr>
                <a:t>GPU</a:t>
              </a:r>
            </a:p>
          </p:txBody>
        </p:sp>
      </p:grpSp>
      <p:grpSp>
        <p:nvGrpSpPr>
          <p:cNvPr id="25" name="Group 47">
            <a:extLst>
              <a:ext uri="{FF2B5EF4-FFF2-40B4-BE49-F238E27FC236}">
                <a16:creationId xmlns:a16="http://schemas.microsoft.com/office/drawing/2014/main" id="{E4ED5039-6908-4799-9A35-4A46988523D2}"/>
              </a:ext>
            </a:extLst>
          </p:cNvPr>
          <p:cNvGrpSpPr>
            <a:grpSpLocks/>
          </p:cNvGrpSpPr>
          <p:nvPr/>
        </p:nvGrpSpPr>
        <p:grpSpPr bwMode="auto">
          <a:xfrm>
            <a:off x="6422688" y="5081454"/>
            <a:ext cx="771914" cy="845583"/>
            <a:chOff x="5572767" y="4233101"/>
            <a:chExt cx="579341" cy="634539"/>
          </a:xfrm>
        </p:grpSpPr>
        <p:pic>
          <p:nvPicPr>
            <p:cNvPr id="26" name="Picture 3" descr="C:\Users\Andrew\AppData\Local\Microsoft\Windows\Temporary Internet Files\Content.IE5\Y78TR1W3\MC900433834[1].png">
              <a:extLst>
                <a:ext uri="{FF2B5EF4-FFF2-40B4-BE49-F238E27FC236}">
                  <a16:creationId xmlns:a16="http://schemas.microsoft.com/office/drawing/2014/main" id="{9ED98806-FE8D-40FD-B180-B26469A374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duotone>
                <a:prstClr val="black"/>
                <a:srgbClr val="F79646">
                  <a:tint val="45000"/>
                  <a:satMod val="400000"/>
                </a:srgbClr>
              </a:duotone>
              <a:extLst/>
            </a:blip>
            <a:srcRect/>
            <a:stretch>
              <a:fillRect/>
            </a:stretch>
          </p:blipFill>
          <p:spPr bwMode="auto">
            <a:xfrm>
              <a:off x="5572767" y="4233101"/>
              <a:ext cx="579341" cy="579341"/>
            </a:xfrm>
            <a:prstGeom prst="rect">
              <a:avLst/>
            </a:prstGeom>
            <a:noFill/>
            <a:extLst/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B6F8843-22FF-4B8D-8379-2D840002847C}"/>
                </a:ext>
              </a:extLst>
            </p:cNvPr>
            <p:cNvSpPr txBox="1"/>
            <p:nvPr/>
          </p:nvSpPr>
          <p:spPr>
            <a:xfrm>
              <a:off x="5642752" y="4636679"/>
              <a:ext cx="439371" cy="23096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400" b="1" kern="0" dirty="0">
                  <a:solidFill>
                    <a:prstClr val="black"/>
                  </a:solidFill>
                  <a:effectLst/>
                  <a:latin typeface="+mn-lt"/>
                </a:rPr>
                <a:t>FPGA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2DAFC2AD-706A-4D1D-BCB5-4EB90294A8FF}"/>
              </a:ext>
            </a:extLst>
          </p:cNvPr>
          <p:cNvSpPr/>
          <p:nvPr/>
        </p:nvSpPr>
        <p:spPr>
          <a:xfrm>
            <a:off x="6390986" y="4577029"/>
            <a:ext cx="802831" cy="33138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</a:ln>
          <a:effectLst>
            <a:glow rad="63500">
              <a:srgbClr val="F79646">
                <a:satMod val="175000"/>
                <a:alpha val="40000"/>
              </a:srgbClr>
            </a:glow>
          </a:effectLst>
        </p:spPr>
        <p:txBody>
          <a:bodyPr lIns="0" tIns="0" rIns="0" bIns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b="1" kern="0" dirty="0">
                <a:solidFill>
                  <a:prstClr val="black"/>
                </a:solidFill>
                <a:latin typeface="+mn-lt"/>
                <a:cs typeface="+mn-cs"/>
              </a:rPr>
              <a:t>   LLVM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2B730D5-B2EF-4C5D-9FED-63A1F40D87D5}"/>
              </a:ext>
            </a:extLst>
          </p:cNvPr>
          <p:cNvSpPr/>
          <p:nvPr/>
        </p:nvSpPr>
        <p:spPr>
          <a:xfrm>
            <a:off x="4450118" y="4585904"/>
            <a:ext cx="802831" cy="33138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</a:ln>
          <a:effectLst>
            <a:glow rad="63500">
              <a:srgbClr val="F79646">
                <a:satMod val="175000"/>
                <a:alpha val="40000"/>
              </a:srgbClr>
            </a:glow>
          </a:effectLst>
        </p:spPr>
        <p:txBody>
          <a:bodyPr lIns="0" tIns="0" rIns="0" bIns="0" anchor="ctr"/>
          <a:lstStyle/>
          <a:p>
            <a:r>
              <a:rPr lang="en-GB" b="1" kern="0" dirty="0">
                <a:solidFill>
                  <a:prstClr val="black"/>
                </a:solidFill>
              </a:rPr>
              <a:t>   LLVM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4EAAD33-3525-4759-B60E-8FA9644B6F50}"/>
              </a:ext>
            </a:extLst>
          </p:cNvPr>
          <p:cNvSpPr/>
          <p:nvPr/>
        </p:nvSpPr>
        <p:spPr>
          <a:xfrm>
            <a:off x="3499819" y="4587493"/>
            <a:ext cx="802831" cy="33138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</a:ln>
          <a:effectLst>
            <a:glow rad="63500">
              <a:srgbClr val="F79646">
                <a:satMod val="175000"/>
                <a:alpha val="40000"/>
              </a:srgbClr>
            </a:glow>
          </a:effectLst>
        </p:spPr>
        <p:txBody>
          <a:bodyPr lIns="0" tIns="0" rIns="0" bIns="0" anchor="ctr"/>
          <a:lstStyle/>
          <a:p>
            <a:r>
              <a:rPr lang="en-GB" b="1" kern="0" dirty="0">
                <a:solidFill>
                  <a:prstClr val="black"/>
                </a:solidFill>
              </a:rPr>
              <a:t>   LLVM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7E7BB7B-BF48-4350-824B-ECA1C8BF95DC}"/>
              </a:ext>
            </a:extLst>
          </p:cNvPr>
          <p:cNvSpPr/>
          <p:nvPr/>
        </p:nvSpPr>
        <p:spPr>
          <a:xfrm>
            <a:off x="5458922" y="4585903"/>
            <a:ext cx="802831" cy="33138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</a:ln>
          <a:effectLst>
            <a:glow rad="63500">
              <a:srgbClr val="F79646">
                <a:satMod val="175000"/>
                <a:alpha val="40000"/>
              </a:srgbClr>
            </a:glow>
          </a:effectLst>
        </p:spPr>
        <p:txBody>
          <a:bodyPr lIns="0" tIns="0" rIns="0" bIns="0" anchor="ctr"/>
          <a:lstStyle/>
          <a:p>
            <a:r>
              <a:rPr lang="en-GB" b="1" kern="0" dirty="0">
                <a:solidFill>
                  <a:prstClr val="black"/>
                </a:solidFill>
              </a:rPr>
              <a:t>   LLVM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B0BF77F6-16C6-4299-BC96-F82DDCA812DC}"/>
              </a:ext>
            </a:extLst>
          </p:cNvPr>
          <p:cNvSpPr/>
          <p:nvPr/>
        </p:nvSpPr>
        <p:spPr>
          <a:xfrm>
            <a:off x="1560431" y="3315795"/>
            <a:ext cx="2222422" cy="62816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2A18ADD-7915-4860-B5D3-FCE8A37E9C8A}"/>
              </a:ext>
            </a:extLst>
          </p:cNvPr>
          <p:cNvSpPr/>
          <p:nvPr/>
        </p:nvSpPr>
        <p:spPr>
          <a:xfrm rot="5400000">
            <a:off x="1027698" y="2649776"/>
            <a:ext cx="1353743" cy="2882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5CF92027-2657-4337-A9AF-B1BAA62CEC9F}"/>
              </a:ext>
            </a:extLst>
          </p:cNvPr>
          <p:cNvSpPr/>
          <p:nvPr/>
        </p:nvSpPr>
        <p:spPr>
          <a:xfrm>
            <a:off x="7532082" y="1642648"/>
            <a:ext cx="540774" cy="322710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94000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C6A6EF-A0B6-46B9-BF81-298596269C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914283"/>
            <a:ext cx="5181600" cy="192002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A3E14-8439-4943-95DD-FF7E522E2F4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lang="en-GB" dirty="0"/>
              <a:t>We are enabling AI frameworks including OpenCV and </a:t>
            </a:r>
            <a:r>
              <a:rPr lang="en-GB" dirty="0" err="1"/>
              <a:t>TensorFlow</a:t>
            </a:r>
            <a:r>
              <a:rPr lang="en-GB" dirty="0"/>
              <a:t> on Renesas R-Car hardware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66D707-5846-41D1-96F0-624073E55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Renesas R-Car With OpenCL And SYCL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A399FB-CF75-4FB4-A703-EEC4392C9336}"/>
              </a:ext>
            </a:extLst>
          </p:cNvPr>
          <p:cNvSpPr txBox="1"/>
          <p:nvPr/>
        </p:nvSpPr>
        <p:spPr>
          <a:xfrm>
            <a:off x="1" y="5329083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Dotum" panose="020B0600000101010101" pitchFamily="34" charset="-127"/>
                <a:ea typeface="Dotum" panose="020B0600000101010101" pitchFamily="34" charset="-127"/>
              </a:rPr>
              <a:t>http://developer.codeplay.com</a:t>
            </a:r>
          </a:p>
        </p:txBody>
      </p:sp>
    </p:spTree>
    <p:extLst>
      <p:ext uri="{BB962C8B-B14F-4D97-AF65-F5344CB8AC3E}">
        <p14:creationId xmlns:p14="http://schemas.microsoft.com/office/powerpoint/2010/main" val="38133323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1273804-5D14-4D42-8657-A530AD70D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45" y="1115402"/>
            <a:ext cx="4890477" cy="4050567"/>
          </a:xfrm>
        </p:spPr>
        <p:txBody>
          <a:bodyPr>
            <a:normAutofit/>
          </a:bodyPr>
          <a:lstStyle/>
          <a:p>
            <a:r>
              <a:rPr lang="en-GB" dirty="0"/>
              <a:t>Combining open standards to deliver platforms for software developers</a:t>
            </a: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CC6A78A2-E620-43F8-BAAC-C96EB8BD62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6165973"/>
              </p:ext>
            </p:extLst>
          </p:nvPr>
        </p:nvGraphicFramePr>
        <p:xfrm>
          <a:off x="3524738" y="117230"/>
          <a:ext cx="8112370" cy="6158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93637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D78AA6-712D-4EAD-9820-215E9253DB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091" y="1571625"/>
            <a:ext cx="3773818" cy="4605338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CEA92-198F-4AB9-983B-85E043B215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lang="en-GB" dirty="0"/>
              <a:t>Talk to me about open standards with </a:t>
            </a:r>
            <a:r>
              <a:rPr lang="en-GB" dirty="0" err="1"/>
              <a:t>TensorFlow</a:t>
            </a:r>
            <a:r>
              <a:rPr lang="en-GB" dirty="0"/>
              <a:t> and other AI frameworks on embedded hardware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rod@codeplay.com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FF2904-6AD7-4A77-B568-94FA58F77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Standards For AI</a:t>
            </a:r>
          </a:p>
        </p:txBody>
      </p:sp>
    </p:spTree>
    <p:extLst>
      <p:ext uri="{BB962C8B-B14F-4D97-AF65-F5344CB8AC3E}">
        <p14:creationId xmlns:p14="http://schemas.microsoft.com/office/powerpoint/2010/main" val="2007044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B69D7C-1595-4CAD-A207-D327BBCACD4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46230"/>
            <a:ext cx="5181600" cy="345612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4B398-363E-4A8A-99AC-53EB39D26A2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lang="en-GB" dirty="0"/>
              <a:t>High bandwidth connectivity</a:t>
            </a:r>
          </a:p>
          <a:p>
            <a:r>
              <a:rPr lang="en-GB" dirty="0"/>
              <a:t>Access to powerful machines</a:t>
            </a:r>
          </a:p>
          <a:p>
            <a:r>
              <a:rPr lang="en-GB" dirty="0"/>
              <a:t>No power constraints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98E5BC-9116-44DF-B93E-5FFCD5EF2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Connected - Powerful - Power Hungry</a:t>
            </a:r>
          </a:p>
        </p:txBody>
      </p:sp>
    </p:spTree>
    <p:extLst>
      <p:ext uri="{BB962C8B-B14F-4D97-AF65-F5344CB8AC3E}">
        <p14:creationId xmlns:p14="http://schemas.microsoft.com/office/powerpoint/2010/main" val="749004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8232E-2A15-4240-A5B1-12C0BA71332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lang="en-GB" dirty="0"/>
              <a:t>Cannot rely on connectivity</a:t>
            </a:r>
          </a:p>
          <a:p>
            <a:r>
              <a:rPr lang="en-GB" dirty="0"/>
              <a:t>More limited processors</a:t>
            </a:r>
          </a:p>
          <a:p>
            <a:r>
              <a:rPr lang="en-GB" dirty="0"/>
              <a:t>Power constrained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08B059-6B6B-4A97-AB6B-7E9FFFE30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Embedded Machine Learning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76518A-5CA2-4C23-8695-909F72FE6E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417664"/>
            <a:ext cx="5181600" cy="291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083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8A897-E10B-44A8-9CCD-83A20721DB4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lang="en-GB" dirty="0"/>
              <a:t>This car needs to be able to process all this data and make instant decisions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4B640E-1B6A-41E7-87B4-E6AF45930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Provides A Unique Challenge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CB7706C-8FB9-452D-8743-777BDF4664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1" y="1848465"/>
            <a:ext cx="5930079" cy="3597581"/>
          </a:xfrm>
        </p:spPr>
      </p:pic>
    </p:spTree>
    <p:extLst>
      <p:ext uri="{BB962C8B-B14F-4D97-AF65-F5344CB8AC3E}">
        <p14:creationId xmlns:p14="http://schemas.microsoft.com/office/powerpoint/2010/main" val="2291068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0A0713-DDAC-4A36-AEE7-314AC8C9667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18616"/>
            <a:ext cx="5181600" cy="2911356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840F4-77E1-4598-9AF9-07CB15C84E4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lang="en-GB" dirty="0"/>
              <a:t>The car needs multiple data sets to make decisions</a:t>
            </a:r>
          </a:p>
          <a:p>
            <a:r>
              <a:rPr lang="en-GB" dirty="0"/>
              <a:t>This data needs to be processed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59EF40-2498-406B-B52B-981620D56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Different Sensors Are Needed?</a:t>
            </a:r>
          </a:p>
        </p:txBody>
      </p:sp>
    </p:spTree>
    <p:extLst>
      <p:ext uri="{BB962C8B-B14F-4D97-AF65-F5344CB8AC3E}">
        <p14:creationId xmlns:p14="http://schemas.microsoft.com/office/powerpoint/2010/main" val="750760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Do We Need To Go?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935" y="1289935"/>
            <a:ext cx="2598230" cy="1688595"/>
          </a:xfrm>
        </p:spPr>
        <p:txBody>
          <a:bodyPr anchor="ctr">
            <a:normAutofit fontScale="47500" lnSpcReduction="20000"/>
          </a:bodyPr>
          <a:lstStyle/>
          <a:p>
            <a:pPr marL="0" indent="0" algn="ctr">
              <a:buNone/>
            </a:pPr>
            <a:r>
              <a:rPr lang="en-GB" i="1" dirty="0"/>
              <a:t>“On a 100 millimetre-squared chip, Google needs something like 50 teraflops of performance”</a:t>
            </a:r>
          </a:p>
          <a:p>
            <a:pPr marL="0" indent="0" algn="ctr">
              <a:buNone/>
            </a:pPr>
            <a:r>
              <a:rPr lang="en-GB" dirty="0"/>
              <a:t> - Daniel </a:t>
            </a:r>
            <a:r>
              <a:rPr lang="en-GB" dirty="0" err="1"/>
              <a:t>Rosenband</a:t>
            </a:r>
            <a:r>
              <a:rPr lang="en-GB" dirty="0"/>
              <a:t> </a:t>
            </a:r>
          </a:p>
          <a:p>
            <a:pPr marL="0" indent="0" algn="ctr">
              <a:buNone/>
            </a:pPr>
            <a:r>
              <a:rPr lang="en-GB" dirty="0"/>
              <a:t>(Google’s self-driving car </a:t>
            </a:r>
            <a:br>
              <a:rPr lang="en-GB" dirty="0"/>
            </a:br>
            <a:r>
              <a:rPr lang="en-GB" dirty="0"/>
              <a:t>project) at HotChips 2016</a:t>
            </a:r>
          </a:p>
        </p:txBody>
      </p:sp>
      <p:graphicFrame>
        <p:nvGraphicFramePr>
          <p:cNvPr id="4" name="Chart 3" title="Smartphone CPU&amp;GPU GFLOPS">
            <a:extLst>
              <a:ext uri="{FF2B5EF4-FFF2-40B4-BE49-F238E27FC236}">
                <a16:creationId xmlns:a16="http://schemas.microsoft.com/office/drawing/2014/main" id="{0A669A49-D4F6-41DF-B667-4092B19EBA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6865418"/>
              </p:ext>
            </p:extLst>
          </p:nvPr>
        </p:nvGraphicFramePr>
        <p:xfrm>
          <a:off x="2838770" y="1277297"/>
          <a:ext cx="9301296" cy="50769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8FB53F5-0030-4465-8011-022C1A4A4171}"/>
              </a:ext>
            </a:extLst>
          </p:cNvPr>
          <p:cNvSpPr txBox="1"/>
          <p:nvPr/>
        </p:nvSpPr>
        <p:spPr>
          <a:xfrm rot="16200000">
            <a:off x="1754469" y="3162458"/>
            <a:ext cx="1645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GFLOPS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3AB798-4B9B-495E-9B08-8A02A864748A}"/>
              </a:ext>
            </a:extLst>
          </p:cNvPr>
          <p:cNvSpPr txBox="1"/>
          <p:nvPr/>
        </p:nvSpPr>
        <p:spPr>
          <a:xfrm>
            <a:off x="5365779" y="5984889"/>
            <a:ext cx="3026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Year of introduction</a:t>
            </a:r>
          </a:p>
        </p:txBody>
      </p:sp>
      <p:cxnSp>
        <p:nvCxnSpPr>
          <p:cNvPr id="7" name="Straight Arrow Connector 6" title="Desktop GPU">
            <a:extLst>
              <a:ext uri="{FF2B5EF4-FFF2-40B4-BE49-F238E27FC236}">
                <a16:creationId xmlns:a16="http://schemas.microsoft.com/office/drawing/2014/main" id="{45DBB7A7-E734-467E-A8EA-ECDEEB90B490}"/>
              </a:ext>
            </a:extLst>
          </p:cNvPr>
          <p:cNvCxnSpPr/>
          <p:nvPr/>
        </p:nvCxnSpPr>
        <p:spPr>
          <a:xfrm flipV="1">
            <a:off x="3768799" y="1638942"/>
            <a:ext cx="5937160" cy="173761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348F81-CA08-4592-AD03-34BD0114ACC6}"/>
              </a:ext>
            </a:extLst>
          </p:cNvPr>
          <p:cNvCxnSpPr/>
          <p:nvPr/>
        </p:nvCxnSpPr>
        <p:spPr>
          <a:xfrm flipV="1">
            <a:off x="5533205" y="1766693"/>
            <a:ext cx="4108360" cy="224092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7B6A84-181D-4BFF-A0A1-D34211801361}"/>
              </a:ext>
            </a:extLst>
          </p:cNvPr>
          <p:cNvCxnSpPr/>
          <p:nvPr/>
        </p:nvCxnSpPr>
        <p:spPr>
          <a:xfrm flipV="1">
            <a:off x="5005171" y="1792451"/>
            <a:ext cx="4700788" cy="346441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8F3BB7-5A90-4FC8-8AAB-A68AFD65DD75}"/>
              </a:ext>
            </a:extLst>
          </p:cNvPr>
          <p:cNvSpPr txBox="1"/>
          <p:nvPr/>
        </p:nvSpPr>
        <p:spPr>
          <a:xfrm rot="20789038">
            <a:off x="4657995" y="2299765"/>
            <a:ext cx="269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Desktop GPU (200W+)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A624FA-B526-4DF7-9B93-FC8EBB9A0D21}"/>
              </a:ext>
            </a:extLst>
          </p:cNvPr>
          <p:cNvSpPr txBox="1"/>
          <p:nvPr/>
        </p:nvSpPr>
        <p:spPr>
          <a:xfrm rot="19885096">
            <a:off x="5375514" y="2768815"/>
            <a:ext cx="346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Integrated Desktop GPU (~15W)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746D83-F550-4D72-A534-9714C21666E8}"/>
              </a:ext>
            </a:extLst>
          </p:cNvPr>
          <p:cNvSpPr txBox="1"/>
          <p:nvPr/>
        </p:nvSpPr>
        <p:spPr>
          <a:xfrm rot="19490233">
            <a:off x="4600066" y="3863725"/>
            <a:ext cx="3365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Smartphone GPU (~2W)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E916F52-97C1-4857-94D6-CC3EEFAFBDE7}"/>
              </a:ext>
            </a:extLst>
          </p:cNvPr>
          <p:cNvCxnSpPr/>
          <p:nvPr/>
        </p:nvCxnSpPr>
        <p:spPr>
          <a:xfrm flipV="1">
            <a:off x="3882920" y="1565282"/>
            <a:ext cx="7467600" cy="27432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FBA954B-EC71-4236-AA1E-856B1BD148DC}"/>
              </a:ext>
            </a:extLst>
          </p:cNvPr>
          <p:cNvSpPr txBox="1"/>
          <p:nvPr/>
        </p:nvSpPr>
        <p:spPr>
          <a:xfrm rot="20419106">
            <a:off x="8728666" y="2226507"/>
            <a:ext cx="180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Desktop CPU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4C10897-EB68-4185-AA80-33A68FFE6420}"/>
              </a:ext>
            </a:extLst>
          </p:cNvPr>
          <p:cNvCxnSpPr/>
          <p:nvPr/>
        </p:nvCxnSpPr>
        <p:spPr>
          <a:xfrm flipV="1">
            <a:off x="4652109" y="1766693"/>
            <a:ext cx="6628561" cy="3401833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721373D-4157-439D-82B4-286157056924}"/>
              </a:ext>
            </a:extLst>
          </p:cNvPr>
          <p:cNvSpPr txBox="1"/>
          <p:nvPr/>
        </p:nvSpPr>
        <p:spPr>
          <a:xfrm rot="20041531">
            <a:off x="8004657" y="3067546"/>
            <a:ext cx="160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Mobile CPU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752DB3-88F5-419A-A132-23EFF37BE114}"/>
              </a:ext>
            </a:extLst>
          </p:cNvPr>
          <p:cNvSpPr txBox="1"/>
          <p:nvPr/>
        </p:nvSpPr>
        <p:spPr>
          <a:xfrm>
            <a:off x="206062" y="4546242"/>
            <a:ext cx="18545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These trend lines seem to violate the rules of physics…</a:t>
            </a:r>
          </a:p>
        </p:txBody>
      </p:sp>
    </p:spTree>
    <p:extLst>
      <p:ext uri="{BB962C8B-B14F-4D97-AF65-F5344CB8AC3E}">
        <p14:creationId xmlns:p14="http://schemas.microsoft.com/office/powerpoint/2010/main" val="273447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  <p:bldP spid="12" grpId="0"/>
      <p:bldP spid="12" grpId="1"/>
      <p:bldP spid="14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06DDBB-72D8-42C8-89F6-6C8E9178A4E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47094"/>
            <a:ext cx="5181600" cy="34544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4C136-7BE8-455D-9E85-F9B492A909A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lang="en-GB" dirty="0"/>
              <a:t>What do software developers need, to build complex applications for AI?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E11747-D121-4C57-84E3-1F920C1ED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Software Drives Us Towards This Target</a:t>
            </a:r>
          </a:p>
        </p:txBody>
      </p:sp>
    </p:spTree>
    <p:extLst>
      <p:ext uri="{BB962C8B-B14F-4D97-AF65-F5344CB8AC3E}">
        <p14:creationId xmlns:p14="http://schemas.microsoft.com/office/powerpoint/2010/main" val="2517573673"/>
      </p:ext>
    </p:extLst>
  </p:cSld>
  <p:clrMapOvr>
    <a:masterClrMapping/>
  </p:clrMapOvr>
</p:sld>
</file>

<file path=ppt/theme/theme1.xml><?xml version="1.0" encoding="utf-8"?>
<a:theme xmlns:a="http://schemas.openxmlformats.org/drawingml/2006/main" name="Codeplay 2016 theme-updat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KMAC Keynote - Challenges of Delivering Massivel Parallelism.pptx" id="{8028EF70-1964-4476-A3AF-2F67B3AA956E}" vid="{A02FB197-B719-4999-934E-68E01062F716}"/>
    </a:ext>
  </a:extLst>
</a:theme>
</file>

<file path=ppt/theme/theme2.xml><?xml version="1.0" encoding="utf-8"?>
<a:theme xmlns:a="http://schemas.openxmlformats.org/drawingml/2006/main" name="Confidential Styli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KMAC Keynote - Challenges of Delivering Massivel Parallelism.pptx" id="{8028EF70-1964-4476-A3AF-2F67B3AA956E}" vid="{CFE96D6F-A8FB-4B94-A696-67CA1EB79F8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Codeplay 2016</Template>
  <TotalTime>10487</TotalTime>
  <Words>1092</Words>
  <Application>Microsoft Office PowerPoint</Application>
  <PresentationFormat>Widescreen</PresentationFormat>
  <Paragraphs>191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Dotum</vt:lpstr>
      <vt:lpstr>Arial</vt:lpstr>
      <vt:lpstr>Arimo</vt:lpstr>
      <vt:lpstr>Calibri</vt:lpstr>
      <vt:lpstr>Calibri Light</vt:lpstr>
      <vt:lpstr>Consolas</vt:lpstr>
      <vt:lpstr>Roboto Light</vt:lpstr>
      <vt:lpstr>Codeplay 2016 theme-updated</vt:lpstr>
      <vt:lpstr>Confidential Styling</vt:lpstr>
      <vt:lpstr>PowerPoint Presentation</vt:lpstr>
      <vt:lpstr>Leadership Products Enabling Advanced Applications  on Complex Processor Systems</vt:lpstr>
      <vt:lpstr>Connected Artificial Intelligence</vt:lpstr>
      <vt:lpstr>Connected - Powerful - Power Hungry</vt:lpstr>
      <vt:lpstr>Embedded Machine Learning</vt:lpstr>
      <vt:lpstr>Provides A Unique Challenge</vt:lpstr>
      <vt:lpstr>Why Different Sensors Are Needed?</vt:lpstr>
      <vt:lpstr>Where Do We Need To Go?</vt:lpstr>
      <vt:lpstr>Software Drives Us Towards This Target</vt:lpstr>
      <vt:lpstr>How Can Software Get Us There?</vt:lpstr>
      <vt:lpstr>Tensors</vt:lpstr>
      <vt:lpstr>Linear Algebra</vt:lpstr>
      <vt:lpstr>Heterogeneous Systems</vt:lpstr>
      <vt:lpstr>Implications On Hardware</vt:lpstr>
      <vt:lpstr>Implications On Hardware</vt:lpstr>
      <vt:lpstr>What Does This Mean For TensorFlow</vt:lpstr>
      <vt:lpstr>TensorFlow And Eigen</vt:lpstr>
      <vt:lpstr>Kernel Fusion</vt:lpstr>
      <vt:lpstr>What Is A kernel?</vt:lpstr>
      <vt:lpstr>Combining Kernels</vt:lpstr>
      <vt:lpstr>Applying Fusion To TensorFlow Eigen</vt:lpstr>
      <vt:lpstr>Implications For Embedded Applications</vt:lpstr>
      <vt:lpstr>Open Standards For Hardware</vt:lpstr>
      <vt:lpstr>OpenCL And SYCL</vt:lpstr>
      <vt:lpstr>Integration With TensorFlow</vt:lpstr>
      <vt:lpstr>Benefits Of SYCL Integration</vt:lpstr>
      <vt:lpstr>Benefits For Developers</vt:lpstr>
      <vt:lpstr>Beyond TensorFlow</vt:lpstr>
      <vt:lpstr>SYCLBLAS</vt:lpstr>
      <vt:lpstr>Our Solution Stack</vt:lpstr>
      <vt:lpstr>Renesas R-Car With OpenCL And SYCL</vt:lpstr>
      <vt:lpstr>Combining open standards to deliver platforms for software developers</vt:lpstr>
      <vt:lpstr>Open Standards For AI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Richards</dc:creator>
  <cp:lastModifiedBy>Rod</cp:lastModifiedBy>
  <cp:revision>368</cp:revision>
  <dcterms:created xsi:type="dcterms:W3CDTF">2016-09-12T15:55:18Z</dcterms:created>
  <dcterms:modified xsi:type="dcterms:W3CDTF">2017-09-26T13:12:22Z</dcterms:modified>
</cp:coreProperties>
</file>